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9" r:id="rId2"/>
    <p:sldId id="267" r:id="rId3"/>
    <p:sldId id="263" r:id="rId4"/>
    <p:sldId id="257" r:id="rId5"/>
    <p:sldId id="268" r:id="rId6"/>
    <p:sldId id="269" r:id="rId7"/>
    <p:sldId id="270" r:id="rId8"/>
    <p:sldId id="271" r:id="rId9"/>
    <p:sldId id="277" r:id="rId10"/>
    <p:sldId id="276" r:id="rId11"/>
    <p:sldId id="275" r:id="rId12"/>
    <p:sldId id="274" r:id="rId13"/>
    <p:sldId id="273" r:id="rId14"/>
    <p:sldId id="272" r:id="rId15"/>
    <p:sldId id="278" r:id="rId16"/>
    <p:sldId id="279" r:id="rId17"/>
    <p:sldId id="280" r:id="rId18"/>
    <p:sldId id="281" r:id="rId19"/>
    <p:sldId id="282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0"/>
    <a:srgbClr val="009900"/>
    <a:srgbClr val="C247FF"/>
    <a:srgbClr val="E2AC00"/>
    <a:srgbClr val="EEB500"/>
    <a:srgbClr val="D6A300"/>
    <a:srgbClr val="EAB200"/>
    <a:srgbClr val="F600B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476" autoAdjust="0"/>
  </p:normalViewPr>
  <p:slideViewPr>
    <p:cSldViewPr snapToGrid="0">
      <p:cViewPr>
        <p:scale>
          <a:sx n="60" d="100"/>
          <a:sy n="60" d="100"/>
        </p:scale>
        <p:origin x="726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14-4-2016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7200" dirty="0" smtClean="0"/>
              <a:t>Bijvoeglijke naamwoorden </a:t>
            </a:r>
            <a:br>
              <a:rPr lang="nl-NL" sz="7200" dirty="0" smtClean="0"/>
            </a:br>
            <a:r>
              <a:rPr lang="nl-NL" sz="7200" dirty="0" smtClean="0"/>
              <a:t>&amp; bijwoorden</a:t>
            </a:r>
            <a:endParaRPr lang="nl-NL" sz="4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allesvoorengels.nl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Bijvoeglijke naamwoorden &amp; bijwoorden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2334787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Wat zijn </a:t>
            </a:r>
            <a:r>
              <a:rPr lang="nl-NL" sz="2800" b="1" i="1" dirty="0" smtClean="0"/>
              <a:t>bijvoeglijke naamwoorden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Wat zijn </a:t>
            </a:r>
            <a:r>
              <a:rPr lang="nl-NL" sz="2800" b="1" i="1" dirty="0" smtClean="0"/>
              <a:t>bijwoorden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Oefening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Hoe maak je </a:t>
            </a:r>
            <a:r>
              <a:rPr lang="nl-NL" sz="2800" b="1" i="1" dirty="0" smtClean="0"/>
              <a:t>bijwoorden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Samenvatting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zijn </a:t>
            </a:r>
            <a:r>
              <a:rPr lang="nl-NL" i="1" dirty="0" smtClean="0"/>
              <a:t>bijvoeglijke naamwoorden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23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Wat zijn </a:t>
            </a:r>
            <a:r>
              <a:rPr lang="nl-NL" i="1" dirty="0" smtClean="0"/>
              <a:t>bijvoeglijke naamwoorden</a:t>
            </a:r>
            <a:r>
              <a:rPr lang="nl-NL" dirty="0"/>
              <a:t>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23138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Bijvoeglijke naamwoorden </a:t>
            </a:r>
            <a:r>
              <a:rPr lang="nl-NL" sz="2800" b="1" dirty="0" smtClean="0"/>
              <a:t>zeggen </a:t>
            </a:r>
            <a:r>
              <a:rPr lang="nl-NL" sz="2800" b="1" u="sng" dirty="0" smtClean="0">
                <a:solidFill>
                  <a:schemeClr val="accent1"/>
                </a:solidFill>
              </a:rPr>
              <a:t>wat</a:t>
            </a:r>
            <a:r>
              <a:rPr lang="nl-NL" sz="2800" b="1" dirty="0" smtClean="0"/>
              <a:t> iets of iemand </a:t>
            </a:r>
            <a:r>
              <a:rPr lang="nl-NL" sz="2800" b="1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1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The </a:t>
            </a:r>
            <a:r>
              <a:rPr lang="nl-NL" sz="2800" b="1" dirty="0" err="1" smtClean="0">
                <a:solidFill>
                  <a:srgbClr val="009900"/>
                </a:solidFill>
              </a:rPr>
              <a:t>beautiful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girl</a:t>
            </a:r>
            <a:r>
              <a:rPr lang="nl-NL" sz="2800" dirty="0" smtClean="0"/>
              <a:t> </a:t>
            </a:r>
            <a:r>
              <a:rPr lang="nl-NL" sz="2800" dirty="0" err="1" smtClean="0"/>
              <a:t>sings</a:t>
            </a:r>
            <a:r>
              <a:rPr lang="nl-NL" sz="2800" dirty="0" smtClean="0"/>
              <a:t>.		Het </a:t>
            </a:r>
            <a:r>
              <a:rPr lang="nl-NL" sz="2800" b="1" dirty="0" smtClean="0">
                <a:solidFill>
                  <a:srgbClr val="009900"/>
                </a:solidFill>
              </a:rPr>
              <a:t>mooie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meisje</a:t>
            </a:r>
            <a:r>
              <a:rPr lang="nl-NL" sz="2800" dirty="0" smtClean="0"/>
              <a:t> zingt.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It’s a </a:t>
            </a:r>
            <a:r>
              <a:rPr lang="nl-NL" sz="2800" b="1" dirty="0" smtClean="0">
                <a:solidFill>
                  <a:srgbClr val="009900"/>
                </a:solidFill>
              </a:rPr>
              <a:t>big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house</a:t>
            </a:r>
            <a:r>
              <a:rPr lang="nl-NL" sz="2800" dirty="0" smtClean="0"/>
              <a:t>.				Het is een </a:t>
            </a:r>
            <a:r>
              <a:rPr lang="nl-NL" sz="2800" b="1" dirty="0" smtClean="0">
                <a:solidFill>
                  <a:srgbClr val="009900"/>
                </a:solidFill>
              </a:rPr>
              <a:t>groot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huis</a:t>
            </a:r>
            <a:r>
              <a:rPr lang="nl-NL" sz="2800" dirty="0" smtClean="0"/>
              <a:t>.</a:t>
            </a:r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Wat zijn </a:t>
            </a:r>
            <a:r>
              <a:rPr lang="nl-NL" i="1" dirty="0" smtClean="0"/>
              <a:t>bijvoeglijke naamwoorden</a:t>
            </a:r>
            <a:r>
              <a:rPr lang="nl-NL" dirty="0"/>
              <a:t>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23138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 Bijvoeglijke naamwoorden zeggen </a:t>
            </a:r>
            <a:r>
              <a:rPr lang="nl-NL" sz="2800" b="1" u="sng" dirty="0" smtClean="0">
                <a:solidFill>
                  <a:schemeClr val="bg1">
                    <a:lumMod val="75000"/>
                  </a:schemeClr>
                </a:solidFill>
              </a:rPr>
              <a:t>wat</a:t>
            </a: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 iets of iemand </a:t>
            </a:r>
            <a:r>
              <a:rPr lang="nl-NL" sz="2800" b="1" u="sng" dirty="0" smtClean="0">
                <a:solidFill>
                  <a:schemeClr val="bg1">
                    <a:lumMod val="75000"/>
                  </a:schemeClr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18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chemeClr val="bg1">
                    <a:lumMod val="75000"/>
                  </a:schemeClr>
                </a:solidFill>
              </a:rPr>
              <a:t>The </a:t>
            </a:r>
            <a:r>
              <a:rPr lang="nl-NL" sz="2800" dirty="0" err="1" smtClean="0">
                <a:solidFill>
                  <a:schemeClr val="bg1">
                    <a:lumMod val="75000"/>
                  </a:schemeClr>
                </a:solidFill>
              </a:rPr>
              <a:t>beautiful</a:t>
            </a:r>
            <a:r>
              <a:rPr lang="nl-NL" sz="2800" dirty="0" smtClean="0">
                <a:solidFill>
                  <a:schemeClr val="bg1">
                    <a:lumMod val="75000"/>
                  </a:schemeClr>
                </a:solidFill>
              </a:rPr>
              <a:t> girl </a:t>
            </a:r>
            <a:r>
              <a:rPr lang="nl-NL" sz="2800" dirty="0" err="1" smtClean="0">
                <a:solidFill>
                  <a:schemeClr val="bg1">
                    <a:lumMod val="75000"/>
                  </a:schemeClr>
                </a:solidFill>
              </a:rPr>
              <a:t>sings</a:t>
            </a:r>
            <a:r>
              <a:rPr lang="nl-NL" sz="2800" dirty="0" smtClean="0">
                <a:solidFill>
                  <a:schemeClr val="bg1">
                    <a:lumMod val="75000"/>
                  </a:schemeClr>
                </a:solidFill>
              </a:rPr>
              <a:t>.		Het mooie meisje zingt.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chemeClr val="bg1">
                    <a:lumMod val="75000"/>
                  </a:schemeClr>
                </a:solidFill>
              </a:rPr>
              <a:t>It’s a big house.				Het is een groot huis.</a:t>
            </a:r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0" y="4150554"/>
            <a:ext cx="11730937" cy="2313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Bijvoeglijke naamwoorden </a:t>
            </a:r>
            <a:r>
              <a:rPr lang="nl-NL" sz="2800" b="1" dirty="0" smtClean="0"/>
              <a:t>gebruik je ook als je zegt dat je iets </a:t>
            </a:r>
            <a:r>
              <a:rPr lang="nl-NL" sz="2800" b="1" dirty="0" smtClean="0">
                <a:solidFill>
                  <a:schemeClr val="accent1"/>
                </a:solidFill>
              </a:rPr>
              <a:t>voelt </a:t>
            </a:r>
            <a:r>
              <a:rPr lang="nl-NL" sz="2800" b="1" dirty="0" smtClean="0"/>
              <a:t>/</a:t>
            </a:r>
            <a:r>
              <a:rPr lang="nl-NL" sz="2800" b="1" dirty="0" smtClean="0">
                <a:solidFill>
                  <a:schemeClr val="accent1"/>
                </a:solidFill>
              </a:rPr>
              <a:t> ruikt </a:t>
            </a:r>
            <a:r>
              <a:rPr lang="nl-NL" sz="2800" b="1" dirty="0" smtClean="0"/>
              <a:t>/</a:t>
            </a:r>
            <a:r>
              <a:rPr lang="nl-NL" sz="2800" b="1" dirty="0" smtClean="0">
                <a:solidFill>
                  <a:schemeClr val="accent1"/>
                </a:solidFill>
              </a:rPr>
              <a:t> ziet </a:t>
            </a:r>
            <a:r>
              <a:rPr lang="nl-NL" sz="2800" b="1" dirty="0" smtClean="0"/>
              <a:t>/</a:t>
            </a:r>
            <a:r>
              <a:rPr lang="nl-NL" sz="2800" b="1" dirty="0" smtClean="0">
                <a:solidFill>
                  <a:schemeClr val="accent1"/>
                </a:solidFill>
              </a:rPr>
              <a:t> hoort </a:t>
            </a:r>
            <a:r>
              <a:rPr lang="nl-NL" sz="2800" b="1" dirty="0" smtClean="0"/>
              <a:t>/</a:t>
            </a:r>
            <a:r>
              <a:rPr lang="nl-NL" sz="2800" b="1" dirty="0" smtClean="0">
                <a:solidFill>
                  <a:schemeClr val="accent1"/>
                </a:solidFill>
              </a:rPr>
              <a:t> proeft </a:t>
            </a:r>
            <a:r>
              <a:rPr lang="nl-NL" sz="2800" b="1" dirty="0" smtClean="0"/>
              <a:t>(alles met zintuigen)</a:t>
            </a:r>
            <a:endParaRPr lang="nl-NL" sz="2800" b="1" u="sng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1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/>
              <a:t>That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looks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funny</a:t>
            </a:r>
            <a:r>
              <a:rPr lang="nl-NL" sz="2800" dirty="0"/>
              <a:t>.</a:t>
            </a:r>
            <a:r>
              <a:rPr lang="nl-NL" sz="2800" dirty="0" smtClean="0"/>
              <a:t>			Dat </a:t>
            </a:r>
            <a:r>
              <a:rPr lang="nl-NL" sz="2800" dirty="0" smtClean="0">
                <a:solidFill>
                  <a:schemeClr val="accent1"/>
                </a:solidFill>
              </a:rPr>
              <a:t>ziet</a:t>
            </a:r>
            <a:r>
              <a:rPr lang="nl-NL" sz="2800" dirty="0" smtClean="0"/>
              <a:t> er </a:t>
            </a:r>
            <a:r>
              <a:rPr lang="nl-NL" sz="2800" b="1" dirty="0" smtClean="0">
                <a:solidFill>
                  <a:srgbClr val="009900"/>
                </a:solidFill>
              </a:rPr>
              <a:t>grappig</a:t>
            </a:r>
            <a:r>
              <a:rPr lang="nl-NL" sz="2800" dirty="0" smtClean="0"/>
              <a:t> uit.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The food </a:t>
            </a:r>
            <a:r>
              <a:rPr lang="nl-NL" sz="2800" dirty="0" err="1" smtClean="0">
                <a:solidFill>
                  <a:schemeClr val="accent1"/>
                </a:solidFill>
              </a:rPr>
              <a:t>smells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nice</a:t>
            </a:r>
            <a:r>
              <a:rPr lang="nl-NL" sz="2800" dirty="0" smtClean="0"/>
              <a:t>.		Het eten </a:t>
            </a:r>
            <a:r>
              <a:rPr lang="nl-NL" sz="2800" dirty="0" smtClean="0">
                <a:solidFill>
                  <a:schemeClr val="accent1"/>
                </a:solidFill>
              </a:rPr>
              <a:t>ruikt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lekker</a:t>
            </a:r>
            <a:r>
              <a:rPr lang="nl-NL" sz="2800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30043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zijn </a:t>
            </a:r>
            <a:r>
              <a:rPr lang="nl-NL" i="1" dirty="0" smtClean="0"/>
              <a:t>bijwoorden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14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Wat zijn </a:t>
            </a:r>
            <a:r>
              <a:rPr lang="nl-NL" i="1" dirty="0" smtClean="0"/>
              <a:t>bijwoorden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23138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Bijwoorden</a:t>
            </a:r>
            <a:r>
              <a:rPr lang="nl-NL" sz="2800" b="1" dirty="0" smtClean="0">
                <a:solidFill>
                  <a:srgbClr val="009900"/>
                </a:solidFill>
              </a:rPr>
              <a:t> </a:t>
            </a:r>
            <a:r>
              <a:rPr lang="nl-NL" sz="2800" b="1" dirty="0" smtClean="0"/>
              <a:t>zeggen </a:t>
            </a:r>
            <a:r>
              <a:rPr lang="nl-NL" sz="2800" b="1" u="sng" dirty="0" smtClean="0">
                <a:solidFill>
                  <a:srgbClr val="E2AC00"/>
                </a:solidFill>
              </a:rPr>
              <a:t>hoe</a:t>
            </a:r>
            <a:r>
              <a:rPr lang="nl-NL" sz="2800" b="1" dirty="0" smtClean="0">
                <a:solidFill>
                  <a:srgbClr val="E2AC00"/>
                </a:solidFill>
              </a:rPr>
              <a:t> </a:t>
            </a:r>
            <a:r>
              <a:rPr lang="nl-NL" sz="2800" b="1" dirty="0" smtClean="0"/>
              <a:t>iets of iemand iets </a:t>
            </a:r>
            <a:r>
              <a:rPr lang="nl-NL" sz="2800" b="1" u="sng" dirty="0" smtClean="0">
                <a:solidFill>
                  <a:srgbClr val="E2AC00"/>
                </a:solidFill>
              </a:rPr>
              <a:t>doet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The girl </a:t>
            </a:r>
            <a:r>
              <a:rPr lang="nl-NL" sz="2800" dirty="0" err="1" smtClean="0">
                <a:solidFill>
                  <a:srgbClr val="E2AC00"/>
                </a:solidFill>
              </a:rPr>
              <a:t>sings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b="1" dirty="0" err="1" smtClean="0">
                <a:solidFill>
                  <a:srgbClr val="0077D0"/>
                </a:solidFill>
              </a:rPr>
              <a:t>beautifully</a:t>
            </a:r>
            <a:r>
              <a:rPr lang="nl-NL" sz="2800" dirty="0" smtClean="0"/>
              <a:t>.		Het meisje </a:t>
            </a:r>
            <a:r>
              <a:rPr lang="nl-NL" sz="2800" dirty="0" smtClean="0">
                <a:solidFill>
                  <a:srgbClr val="E2AC00"/>
                </a:solidFill>
              </a:rPr>
              <a:t>zingt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77D0"/>
                </a:solidFill>
              </a:rPr>
              <a:t>mooi</a:t>
            </a:r>
            <a:r>
              <a:rPr lang="nl-NL" sz="2800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The dog </a:t>
            </a:r>
            <a:r>
              <a:rPr lang="nl-NL" sz="2800" dirty="0" err="1" smtClean="0">
                <a:solidFill>
                  <a:srgbClr val="E2AC00"/>
                </a:solidFill>
              </a:rPr>
              <a:t>walks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b="1" dirty="0" err="1" smtClean="0">
                <a:solidFill>
                  <a:srgbClr val="0077D0"/>
                </a:solidFill>
              </a:rPr>
              <a:t>slowly</a:t>
            </a:r>
            <a:r>
              <a:rPr lang="nl-NL" sz="2800" dirty="0" smtClean="0"/>
              <a:t>.		De hond </a:t>
            </a:r>
            <a:r>
              <a:rPr lang="nl-NL" sz="2800" dirty="0" smtClean="0">
                <a:solidFill>
                  <a:srgbClr val="E2AC00"/>
                </a:solidFill>
              </a:rPr>
              <a:t>loopt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77D0"/>
                </a:solidFill>
              </a:rPr>
              <a:t>langzaam</a:t>
            </a:r>
            <a:r>
              <a:rPr lang="nl-NL" sz="2800" dirty="0" smtClean="0"/>
              <a:t>.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72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Oefening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58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7034" y="3210567"/>
            <a:ext cx="11837339" cy="34918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07033" y="3210566"/>
            <a:ext cx="11837339" cy="3491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Is het een </a:t>
            </a:r>
            <a:r>
              <a:rPr lang="nl-NL" sz="2800" b="1" i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of </a:t>
            </a:r>
            <a:r>
              <a:rPr lang="nl-NL" sz="2800" b="1" i="1" dirty="0" smtClean="0">
                <a:solidFill>
                  <a:srgbClr val="0077D0"/>
                </a:solidFill>
              </a:rPr>
              <a:t>bijwoord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runs </a:t>
            </a:r>
            <a:r>
              <a:rPr lang="nl-NL" sz="2800" b="1" dirty="0" err="1" smtClean="0"/>
              <a:t>quickly</a:t>
            </a:r>
            <a:r>
              <a:rPr lang="nl-NL" sz="2800" dirty="0" smtClean="0"/>
              <a:t>.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is a </a:t>
            </a:r>
            <a:r>
              <a:rPr lang="nl-NL" sz="2800" b="1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dancer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dances</a:t>
            </a:r>
            <a:r>
              <a:rPr lang="nl-NL" sz="2800" dirty="0" smtClean="0"/>
              <a:t> </a:t>
            </a:r>
            <a:r>
              <a:rPr lang="nl-NL" sz="2800" b="1" dirty="0" smtClean="0"/>
              <a:t>well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His </a:t>
            </a:r>
            <a:r>
              <a:rPr lang="nl-NL" sz="2800" dirty="0" err="1" smtClean="0"/>
              <a:t>teachers</a:t>
            </a:r>
            <a:r>
              <a:rPr lang="nl-NL" sz="2800" dirty="0" smtClean="0"/>
              <a:t> are </a:t>
            </a:r>
            <a:r>
              <a:rPr lang="nl-NL" sz="2800" dirty="0" err="1" smtClean="0"/>
              <a:t>very</a:t>
            </a:r>
            <a:r>
              <a:rPr lang="nl-NL" sz="2800" dirty="0" smtClean="0"/>
              <a:t> </a:t>
            </a:r>
            <a:r>
              <a:rPr lang="nl-NL" sz="2800" b="1" dirty="0" smtClean="0"/>
              <a:t>kind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Messi </a:t>
            </a:r>
            <a:r>
              <a:rPr lang="nl-NL" sz="2800" dirty="0" err="1" smtClean="0"/>
              <a:t>scored</a:t>
            </a:r>
            <a:r>
              <a:rPr lang="nl-NL" sz="2800" dirty="0" smtClean="0"/>
              <a:t> </a:t>
            </a:r>
            <a:r>
              <a:rPr lang="nl-NL" sz="2800" b="1" dirty="0" err="1" smtClean="0"/>
              <a:t>brilliantly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222307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7034" y="3210567"/>
            <a:ext cx="11837339" cy="34918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07033" y="3210566"/>
            <a:ext cx="11837339" cy="3491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Is het een </a:t>
            </a:r>
            <a:r>
              <a:rPr lang="nl-NL" sz="2800" b="1" i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of </a:t>
            </a:r>
            <a:r>
              <a:rPr lang="nl-NL" sz="2800" b="1" i="1" dirty="0" smtClean="0">
                <a:solidFill>
                  <a:srgbClr val="0077D0"/>
                </a:solidFill>
              </a:rPr>
              <a:t>bijwoord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runs </a:t>
            </a:r>
            <a:r>
              <a:rPr lang="nl-NL" sz="2800" b="1" dirty="0" err="1" smtClean="0">
                <a:solidFill>
                  <a:srgbClr val="0077D0"/>
                </a:solidFill>
              </a:rPr>
              <a:t>quickly</a:t>
            </a:r>
            <a:r>
              <a:rPr lang="nl-NL" sz="2800" dirty="0" smtClean="0"/>
              <a:t>.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is a </a:t>
            </a:r>
            <a:r>
              <a:rPr lang="nl-NL" sz="2800" b="1" dirty="0" err="1" smtClean="0"/>
              <a:t>good</a:t>
            </a:r>
            <a:r>
              <a:rPr lang="nl-NL" sz="2800" dirty="0" smtClean="0"/>
              <a:t> </a:t>
            </a:r>
            <a:r>
              <a:rPr lang="nl-NL" sz="2800" dirty="0" err="1" smtClean="0"/>
              <a:t>dancer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dances</a:t>
            </a:r>
            <a:r>
              <a:rPr lang="nl-NL" sz="2800" dirty="0" smtClean="0"/>
              <a:t> </a:t>
            </a:r>
            <a:r>
              <a:rPr lang="nl-NL" sz="2800" b="1" dirty="0" smtClean="0"/>
              <a:t>well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His </a:t>
            </a:r>
            <a:r>
              <a:rPr lang="nl-NL" sz="2800" dirty="0" err="1" smtClean="0"/>
              <a:t>teachers</a:t>
            </a:r>
            <a:r>
              <a:rPr lang="nl-NL" sz="2800" dirty="0" smtClean="0"/>
              <a:t> are </a:t>
            </a:r>
            <a:r>
              <a:rPr lang="nl-NL" sz="2800" dirty="0" err="1" smtClean="0"/>
              <a:t>very</a:t>
            </a:r>
            <a:r>
              <a:rPr lang="nl-NL" sz="2800" dirty="0" smtClean="0"/>
              <a:t> </a:t>
            </a:r>
            <a:r>
              <a:rPr lang="nl-NL" sz="2800" b="1" dirty="0" smtClean="0"/>
              <a:t>kind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Messi </a:t>
            </a:r>
            <a:r>
              <a:rPr lang="nl-NL" sz="2800" dirty="0" err="1" smtClean="0"/>
              <a:t>scored</a:t>
            </a:r>
            <a:r>
              <a:rPr lang="nl-NL" sz="2800" dirty="0" smtClean="0"/>
              <a:t> </a:t>
            </a:r>
            <a:r>
              <a:rPr lang="nl-NL" sz="2800" b="1" dirty="0" err="1" smtClean="0"/>
              <a:t>brilliantly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252668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7034" y="3210567"/>
            <a:ext cx="11837339" cy="34918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07033" y="3210566"/>
            <a:ext cx="11837339" cy="3491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Is het een </a:t>
            </a:r>
            <a:r>
              <a:rPr lang="nl-NL" sz="2800" b="1" i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of </a:t>
            </a:r>
            <a:r>
              <a:rPr lang="nl-NL" sz="2800" b="1" i="1" dirty="0" smtClean="0">
                <a:solidFill>
                  <a:srgbClr val="0077D0"/>
                </a:solidFill>
              </a:rPr>
              <a:t>bijwoord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runs </a:t>
            </a:r>
            <a:r>
              <a:rPr lang="nl-NL" sz="2800" b="1" dirty="0" err="1" smtClean="0">
                <a:solidFill>
                  <a:srgbClr val="0077D0"/>
                </a:solidFill>
              </a:rPr>
              <a:t>quickly</a:t>
            </a:r>
            <a:r>
              <a:rPr lang="nl-NL" sz="2800" dirty="0" smtClean="0"/>
              <a:t>.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is a </a:t>
            </a:r>
            <a:r>
              <a:rPr lang="nl-NL" sz="2800" b="1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dancer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dances</a:t>
            </a:r>
            <a:r>
              <a:rPr lang="nl-NL" sz="2800" dirty="0" smtClean="0"/>
              <a:t> </a:t>
            </a:r>
            <a:r>
              <a:rPr lang="nl-NL" sz="2800" b="1" dirty="0" smtClean="0"/>
              <a:t>well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His </a:t>
            </a:r>
            <a:r>
              <a:rPr lang="nl-NL" sz="2800" dirty="0" err="1" smtClean="0"/>
              <a:t>teachers</a:t>
            </a:r>
            <a:r>
              <a:rPr lang="nl-NL" sz="2800" dirty="0" smtClean="0"/>
              <a:t> are </a:t>
            </a:r>
            <a:r>
              <a:rPr lang="nl-NL" sz="2800" dirty="0" err="1" smtClean="0"/>
              <a:t>very</a:t>
            </a:r>
            <a:r>
              <a:rPr lang="nl-NL" sz="2800" dirty="0" smtClean="0"/>
              <a:t> </a:t>
            </a:r>
            <a:r>
              <a:rPr lang="nl-NL" sz="2800" b="1" dirty="0" smtClean="0"/>
              <a:t>kind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Messi </a:t>
            </a:r>
            <a:r>
              <a:rPr lang="nl-NL" sz="2800" dirty="0" err="1" smtClean="0"/>
              <a:t>scored</a:t>
            </a:r>
            <a:r>
              <a:rPr lang="nl-NL" sz="2800" dirty="0" smtClean="0"/>
              <a:t> </a:t>
            </a:r>
            <a:r>
              <a:rPr lang="nl-NL" sz="2800" b="1" dirty="0" err="1" smtClean="0"/>
              <a:t>brilliantly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284698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7034" y="3210567"/>
            <a:ext cx="11837339" cy="34918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07033" y="3210566"/>
            <a:ext cx="11837339" cy="3491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Is het een </a:t>
            </a:r>
            <a:r>
              <a:rPr lang="nl-NL" sz="2800" b="1" i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of </a:t>
            </a:r>
            <a:r>
              <a:rPr lang="nl-NL" sz="2800" b="1" i="1" dirty="0" smtClean="0">
                <a:solidFill>
                  <a:srgbClr val="0077D0"/>
                </a:solidFill>
              </a:rPr>
              <a:t>bijwoord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runs </a:t>
            </a:r>
            <a:r>
              <a:rPr lang="nl-NL" sz="2800" b="1" dirty="0" err="1" smtClean="0">
                <a:solidFill>
                  <a:srgbClr val="0077D0"/>
                </a:solidFill>
              </a:rPr>
              <a:t>quickly</a:t>
            </a:r>
            <a:r>
              <a:rPr lang="nl-NL" sz="2800" dirty="0" smtClean="0"/>
              <a:t>.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is a </a:t>
            </a:r>
            <a:r>
              <a:rPr lang="nl-NL" sz="2800" b="1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dancer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dances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77D0"/>
                </a:solidFill>
              </a:rPr>
              <a:t>well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His </a:t>
            </a:r>
            <a:r>
              <a:rPr lang="nl-NL" sz="2800" dirty="0" err="1" smtClean="0"/>
              <a:t>teachers</a:t>
            </a:r>
            <a:r>
              <a:rPr lang="nl-NL" sz="2800" dirty="0" smtClean="0"/>
              <a:t> are </a:t>
            </a:r>
            <a:r>
              <a:rPr lang="nl-NL" sz="2800" dirty="0" err="1" smtClean="0"/>
              <a:t>very</a:t>
            </a:r>
            <a:r>
              <a:rPr lang="nl-NL" sz="2800" dirty="0" smtClean="0"/>
              <a:t> </a:t>
            </a:r>
            <a:r>
              <a:rPr lang="nl-NL" sz="2800" b="1" dirty="0" smtClean="0"/>
              <a:t>kind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Messi </a:t>
            </a:r>
            <a:r>
              <a:rPr lang="nl-NL" sz="2800" dirty="0" err="1" smtClean="0"/>
              <a:t>scored</a:t>
            </a:r>
            <a:r>
              <a:rPr lang="nl-NL" sz="2800" dirty="0" smtClean="0"/>
              <a:t> </a:t>
            </a:r>
            <a:r>
              <a:rPr lang="nl-NL" sz="2800" b="1" dirty="0" err="1" smtClean="0"/>
              <a:t>brilliantly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78343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7034" y="3210567"/>
            <a:ext cx="11837339" cy="34918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07033" y="3210566"/>
            <a:ext cx="11837339" cy="3491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Is het een </a:t>
            </a:r>
            <a:r>
              <a:rPr lang="nl-NL" sz="2800" b="1" i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of </a:t>
            </a:r>
            <a:r>
              <a:rPr lang="nl-NL" sz="2800" b="1" i="1" dirty="0" smtClean="0">
                <a:solidFill>
                  <a:srgbClr val="0077D0"/>
                </a:solidFill>
              </a:rPr>
              <a:t>bijwoord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runs </a:t>
            </a:r>
            <a:r>
              <a:rPr lang="nl-NL" sz="2800" b="1" dirty="0" err="1" smtClean="0">
                <a:solidFill>
                  <a:srgbClr val="0077D0"/>
                </a:solidFill>
              </a:rPr>
              <a:t>quickly</a:t>
            </a:r>
            <a:r>
              <a:rPr lang="nl-NL" sz="2800" dirty="0" smtClean="0"/>
              <a:t>.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is a </a:t>
            </a:r>
            <a:r>
              <a:rPr lang="nl-NL" sz="2800" b="1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dancer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dances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77D0"/>
                </a:solidFill>
              </a:rPr>
              <a:t>well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His </a:t>
            </a:r>
            <a:r>
              <a:rPr lang="nl-NL" sz="2800" dirty="0" err="1" smtClean="0"/>
              <a:t>teachers</a:t>
            </a:r>
            <a:r>
              <a:rPr lang="nl-NL" sz="2800" dirty="0" smtClean="0"/>
              <a:t> are </a:t>
            </a:r>
            <a:r>
              <a:rPr lang="nl-NL" sz="2800" dirty="0" err="1" smtClean="0"/>
              <a:t>very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kind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Messi </a:t>
            </a:r>
            <a:r>
              <a:rPr lang="nl-NL" sz="2800" dirty="0" err="1" smtClean="0"/>
              <a:t>scored</a:t>
            </a:r>
            <a:r>
              <a:rPr lang="nl-NL" sz="2800" dirty="0" smtClean="0"/>
              <a:t> </a:t>
            </a:r>
            <a:r>
              <a:rPr lang="nl-NL" sz="2800" b="1" dirty="0" err="1" smtClean="0"/>
              <a:t>brilliantly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7626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7034" y="3210567"/>
            <a:ext cx="11837339" cy="34918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07033" y="3210566"/>
            <a:ext cx="11837339" cy="3491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Is het een </a:t>
            </a:r>
            <a:r>
              <a:rPr lang="nl-NL" sz="2800" b="1" i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of </a:t>
            </a:r>
            <a:r>
              <a:rPr lang="nl-NL" sz="2800" b="1" i="1" dirty="0" smtClean="0">
                <a:solidFill>
                  <a:srgbClr val="0077D0"/>
                </a:solidFill>
              </a:rPr>
              <a:t>bijwoord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runs </a:t>
            </a:r>
            <a:r>
              <a:rPr lang="nl-NL" sz="2800" b="1" dirty="0" err="1" smtClean="0">
                <a:solidFill>
                  <a:srgbClr val="0077D0"/>
                </a:solidFill>
              </a:rPr>
              <a:t>quickly</a:t>
            </a:r>
            <a:r>
              <a:rPr lang="nl-NL" sz="2800" dirty="0" smtClean="0"/>
              <a:t>.</a:t>
            </a:r>
            <a:endParaRPr lang="nl-NL" sz="2800" u="sng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is a </a:t>
            </a:r>
            <a:r>
              <a:rPr lang="nl-NL" sz="2800" b="1" dirty="0" err="1" smtClean="0">
                <a:solidFill>
                  <a:srgbClr val="009900"/>
                </a:solidFill>
              </a:rPr>
              <a:t>good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dancer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dirty="0" err="1" smtClean="0"/>
              <a:t>dances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77D0"/>
                </a:solidFill>
              </a:rPr>
              <a:t>well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His </a:t>
            </a:r>
            <a:r>
              <a:rPr lang="nl-NL" sz="2800" dirty="0" err="1" smtClean="0"/>
              <a:t>teachers</a:t>
            </a:r>
            <a:r>
              <a:rPr lang="nl-NL" sz="2800" dirty="0" smtClean="0"/>
              <a:t> are </a:t>
            </a:r>
            <a:r>
              <a:rPr lang="nl-NL" sz="2800" dirty="0" err="1" smtClean="0"/>
              <a:t>very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kind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Messi </a:t>
            </a:r>
            <a:r>
              <a:rPr lang="nl-NL" sz="2800" dirty="0" err="1" smtClean="0"/>
              <a:t>scored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rgbClr val="0077D0"/>
                </a:solidFill>
              </a:rPr>
              <a:t>brilliantly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335459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10449914" cy="3520440"/>
          </a:xfrm>
        </p:spPr>
        <p:txBody>
          <a:bodyPr/>
          <a:lstStyle/>
          <a:p>
            <a:r>
              <a:rPr lang="nl-NL" dirty="0" smtClean="0"/>
              <a:t>Hoe maak je </a:t>
            </a:r>
            <a:r>
              <a:rPr lang="nl-NL" i="1" dirty="0" smtClean="0"/>
              <a:t>bijwoorden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651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Hoe maak je </a:t>
            </a:r>
            <a:r>
              <a:rPr lang="nl-NL" i="1" dirty="0" smtClean="0"/>
              <a:t>bijwoorden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23138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Meestal: </a:t>
            </a:r>
            <a:r>
              <a:rPr lang="nl-NL" sz="2800" b="1" dirty="0" smtClean="0">
                <a:solidFill>
                  <a:srgbClr val="009900"/>
                </a:solidFill>
              </a:rPr>
              <a:t>bijvoeglijk naamwoord </a:t>
            </a:r>
            <a:r>
              <a:rPr lang="nl-NL" sz="2800" b="1" dirty="0" smtClean="0"/>
              <a:t>+ </a:t>
            </a:r>
            <a:r>
              <a:rPr lang="nl-NL" sz="2800" b="1" i="1" dirty="0" err="1" smtClean="0">
                <a:solidFill>
                  <a:srgbClr val="0077D0"/>
                </a:solidFill>
              </a:rPr>
              <a:t>ly</a:t>
            </a:r>
            <a:endParaRPr lang="nl-NL" sz="2800" b="1" i="1" dirty="0" smtClean="0">
              <a:solidFill>
                <a:srgbClr val="0077D0"/>
              </a:solidFill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err="1" smtClean="0">
                <a:solidFill>
                  <a:srgbClr val="009900"/>
                </a:solidFill>
              </a:rPr>
              <a:t>careful</a:t>
            </a:r>
            <a:r>
              <a:rPr lang="nl-NL" sz="2600" dirty="0" smtClean="0">
                <a:solidFill>
                  <a:srgbClr val="0077D0"/>
                </a:solidFill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careful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endParaRPr lang="nl-NL" sz="2600" u="sng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err="1">
                <a:solidFill>
                  <a:srgbClr val="009900"/>
                </a:solidFill>
                <a:sym typeface="Wingdings" panose="05000000000000000000" pitchFamily="2" charset="2"/>
              </a:rPr>
              <a:t>s</a:t>
            </a:r>
            <a:r>
              <a:rPr lang="nl-NL" sz="2600" dirty="0" err="1" smtClean="0">
                <a:solidFill>
                  <a:srgbClr val="009900"/>
                </a:solidFill>
                <a:sym typeface="Wingdings" panose="05000000000000000000" pitchFamily="2" charset="2"/>
              </a:rPr>
              <a:t>weet</a:t>
            </a:r>
            <a:r>
              <a:rPr lang="nl-NL" sz="2600" dirty="0" smtClean="0">
                <a:solidFill>
                  <a:srgbClr val="009900"/>
                </a:solidFill>
                <a:sym typeface="Wingdings" panose="05000000000000000000" pitchFamily="2" charset="2"/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sweet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r>
              <a:rPr lang="nl-NL" sz="2600" u="sng" dirty="0" smtClean="0">
                <a:solidFill>
                  <a:srgbClr val="0077D0"/>
                </a:solidFill>
                <a:sym typeface="Wingdings" panose="05000000000000000000" pitchFamily="2" charset="2"/>
              </a:rPr>
              <a:t/>
            </a:r>
            <a:br>
              <a:rPr lang="nl-NL" sz="2600" u="sng" dirty="0" smtClean="0">
                <a:solidFill>
                  <a:srgbClr val="0077D0"/>
                </a:solidFill>
                <a:sym typeface="Wingdings" panose="05000000000000000000" pitchFamily="2" charset="2"/>
              </a:rPr>
            </a:b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ym typeface="Wingdings" panose="05000000000000000000" pitchFamily="2" charset="2"/>
              </a:rPr>
              <a:t> Spellingregels:</a:t>
            </a:r>
          </a:p>
          <a:p>
            <a:pPr marL="514350" lvl="1" indent="-5143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NL" sz="2800" i="1" dirty="0" err="1">
                <a:solidFill>
                  <a:srgbClr val="C247FF"/>
                </a:solidFill>
                <a:sym typeface="Wingdings" panose="05000000000000000000" pitchFamily="2" charset="2"/>
              </a:rPr>
              <a:t>l</a:t>
            </a:r>
            <a:r>
              <a:rPr lang="nl-NL" sz="2800" i="1" dirty="0" err="1" smtClean="0">
                <a:solidFill>
                  <a:srgbClr val="C247FF"/>
                </a:solidFill>
                <a:sym typeface="Wingdings" panose="05000000000000000000" pitchFamily="2" charset="2"/>
              </a:rPr>
              <a:t>e</a:t>
            </a:r>
            <a:r>
              <a:rPr lang="nl-NL" sz="2800" dirty="0" smtClean="0">
                <a:sym typeface="Wingdings" panose="05000000000000000000" pitchFamily="2" charset="2"/>
              </a:rPr>
              <a:t> wordt </a:t>
            </a:r>
            <a:r>
              <a:rPr lang="nl-NL" sz="28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r>
              <a:rPr lang="nl-NL" sz="2800" dirty="0" smtClean="0">
                <a:solidFill>
                  <a:srgbClr val="0077D0"/>
                </a:solidFill>
                <a:sym typeface="Wingdings" panose="05000000000000000000" pitchFamily="2" charset="2"/>
              </a:rPr>
              <a:t>				</a:t>
            </a:r>
            <a:r>
              <a:rPr lang="nl-NL" sz="2600" dirty="0" smtClean="0">
                <a:solidFill>
                  <a:srgbClr val="009900"/>
                </a:solidFill>
              </a:rPr>
              <a:t>terrib</a:t>
            </a:r>
            <a:r>
              <a:rPr lang="nl-NL" sz="2600" dirty="0" smtClean="0">
                <a:solidFill>
                  <a:srgbClr val="C247FF"/>
                </a:solidFill>
              </a:rPr>
              <a:t>le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terrib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514350" lvl="1" indent="-5143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NL" sz="2800" i="1" dirty="0" smtClean="0">
                <a:solidFill>
                  <a:srgbClr val="C247FF"/>
                </a:solidFill>
                <a:sym typeface="Wingdings" panose="05000000000000000000" pitchFamily="2" charset="2"/>
              </a:rPr>
              <a:t>ic</a:t>
            </a:r>
            <a:r>
              <a:rPr lang="nl-NL" sz="2800" i="1" dirty="0" smtClean="0">
                <a:sym typeface="Wingdings" panose="05000000000000000000" pitchFamily="2" charset="2"/>
              </a:rPr>
              <a:t> krijgt </a:t>
            </a:r>
            <a:r>
              <a:rPr lang="nl-NL" sz="2800" i="1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ally</a:t>
            </a:r>
            <a:r>
              <a:rPr lang="nl-NL" sz="2800" dirty="0" smtClean="0">
                <a:solidFill>
                  <a:srgbClr val="0077D0"/>
                </a:solidFill>
                <a:sym typeface="Wingdings" panose="05000000000000000000" pitchFamily="2" charset="2"/>
              </a:rPr>
              <a:t>				</a:t>
            </a:r>
            <a:r>
              <a:rPr lang="nl-NL" sz="2600" dirty="0" err="1" smtClean="0">
                <a:solidFill>
                  <a:srgbClr val="009900"/>
                </a:solidFill>
              </a:rPr>
              <a:t>fantast</a:t>
            </a:r>
            <a:r>
              <a:rPr lang="nl-NL" sz="2600" dirty="0" err="1" smtClean="0">
                <a:solidFill>
                  <a:srgbClr val="C247FF"/>
                </a:solidFill>
              </a:rPr>
              <a:t>ic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fantastic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ally</a:t>
            </a:r>
            <a:endParaRPr lang="nl-NL" sz="2600" i="1" u="sng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514350" lvl="1" indent="-5143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NL" sz="2800" i="1" dirty="0">
                <a:solidFill>
                  <a:srgbClr val="C247FF"/>
                </a:solidFill>
                <a:sym typeface="Wingdings" panose="05000000000000000000" pitchFamily="2" charset="2"/>
              </a:rPr>
              <a:t>m</a:t>
            </a:r>
            <a:r>
              <a:rPr lang="nl-NL" sz="2800" i="1" dirty="0" smtClean="0">
                <a:solidFill>
                  <a:srgbClr val="C247FF"/>
                </a:solidFill>
                <a:sym typeface="Wingdings" panose="05000000000000000000" pitchFamily="2" charset="2"/>
              </a:rPr>
              <a:t>edeklinker + y </a:t>
            </a:r>
            <a:r>
              <a:rPr lang="nl-NL" sz="2800" i="1" dirty="0" smtClean="0">
                <a:sym typeface="Wingdings" panose="05000000000000000000" pitchFamily="2" charset="2"/>
              </a:rPr>
              <a:t>wordt </a:t>
            </a:r>
            <a:r>
              <a:rPr lang="nl-NL" sz="2800" i="1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ily</a:t>
            </a:r>
            <a:r>
              <a:rPr lang="nl-NL" sz="2800" i="1" dirty="0" smtClean="0">
                <a:solidFill>
                  <a:srgbClr val="0077D0"/>
                </a:solidFill>
                <a:sym typeface="Wingdings" panose="05000000000000000000" pitchFamily="2" charset="2"/>
              </a:rPr>
              <a:t>	</a:t>
            </a:r>
            <a:r>
              <a:rPr lang="nl-NL" sz="2600" dirty="0" smtClean="0">
                <a:solidFill>
                  <a:srgbClr val="009900"/>
                </a:solidFill>
              </a:rPr>
              <a:t>ea</a:t>
            </a:r>
            <a:r>
              <a:rPr lang="nl-NL" sz="2600" dirty="0" smtClean="0">
                <a:solidFill>
                  <a:srgbClr val="C247FF"/>
                </a:solidFill>
              </a:rPr>
              <a:t>sy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eas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ily</a:t>
            </a:r>
            <a:endParaRPr lang="nl-NL" sz="2600" i="1" u="sng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Afgeronde rechthoek 5"/>
          <p:cNvSpPr/>
          <p:nvPr/>
        </p:nvSpPr>
        <p:spPr>
          <a:xfrm>
            <a:off x="9363028" y="3398470"/>
            <a:ext cx="2683757" cy="2590728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smtClean="0">
                <a:solidFill>
                  <a:schemeClr val="tx1"/>
                </a:solidFill>
              </a:rPr>
              <a:t>Klinkers:</a:t>
            </a:r>
          </a:p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a  e  i  o  u</a:t>
            </a:r>
          </a:p>
          <a:p>
            <a:pPr algn="ctr"/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b="1" dirty="0" smtClean="0">
                <a:solidFill>
                  <a:schemeClr val="tx1"/>
                </a:solidFill>
              </a:rPr>
              <a:t>Medeklinkers:</a:t>
            </a:r>
          </a:p>
          <a:p>
            <a:pPr algn="ctr"/>
            <a:r>
              <a:rPr lang="nl-NL" sz="2400" dirty="0" smtClean="0">
                <a:solidFill>
                  <a:schemeClr val="tx1"/>
                </a:solidFill>
              </a:rPr>
              <a:t>de rest</a:t>
            </a:r>
          </a:p>
        </p:txBody>
      </p:sp>
    </p:spTree>
    <p:extLst>
      <p:ext uri="{BB962C8B-B14F-4D97-AF65-F5344CB8AC3E}">
        <p14:creationId xmlns:p14="http://schemas.microsoft.com/office/powerpoint/2010/main" val="188625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Hoe maak je </a:t>
            </a:r>
            <a:r>
              <a:rPr lang="nl-NL" i="1" dirty="0" smtClean="0"/>
              <a:t>bijwoorden </a:t>
            </a:r>
            <a:r>
              <a:rPr lang="nl-NL" dirty="0" smtClean="0"/>
              <a:t>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23138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Uitzonderingen:</a:t>
            </a:r>
            <a:endParaRPr lang="nl-NL" sz="2800" b="1" i="1" dirty="0" smtClean="0">
              <a:solidFill>
                <a:srgbClr val="0077D0"/>
              </a:solidFill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err="1" smtClean="0">
                <a:solidFill>
                  <a:srgbClr val="009900"/>
                </a:solidFill>
              </a:rPr>
              <a:t>good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well</a:t>
            </a:r>
            <a:endParaRPr lang="nl-NL" sz="2600" u="sng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err="1" smtClean="0">
                <a:solidFill>
                  <a:srgbClr val="009900"/>
                </a:solidFill>
                <a:sym typeface="Wingdings" panose="05000000000000000000" pitchFamily="2" charset="2"/>
              </a:rPr>
              <a:t>fast</a:t>
            </a:r>
            <a:r>
              <a:rPr lang="nl-NL" sz="2600" dirty="0" smtClean="0">
                <a:solidFill>
                  <a:srgbClr val="009900"/>
                </a:solidFill>
                <a:sym typeface="Wingdings" panose="05000000000000000000" pitchFamily="2" charset="2"/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fast</a:t>
            </a:r>
            <a:endParaRPr lang="nl-NL" sz="2600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smtClean="0">
                <a:solidFill>
                  <a:srgbClr val="009900"/>
                </a:solidFill>
              </a:rPr>
              <a:t>long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long</a:t>
            </a: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dirty="0" smtClean="0">
                <a:solidFill>
                  <a:srgbClr val="009900"/>
                </a:solidFill>
                <a:sym typeface="Wingdings" panose="05000000000000000000" pitchFamily="2" charset="2"/>
              </a:rPr>
              <a:t>hard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hard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6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10449914" cy="3520440"/>
          </a:xfrm>
        </p:spPr>
        <p:txBody>
          <a:bodyPr/>
          <a:lstStyle/>
          <a:p>
            <a:r>
              <a:rPr lang="nl-NL" dirty="0" smtClean="0"/>
              <a:t>Samenvatting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50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Samenvatting</a:t>
            </a:r>
            <a:endParaRPr lang="nl-NL" sz="3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1730937" cy="1735014"/>
          </a:xfr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dirty="0">
                <a:solidFill>
                  <a:srgbClr val="009900"/>
                </a:solidFill>
              </a:rPr>
              <a:t>Bijvoeglijke </a:t>
            </a:r>
            <a:r>
              <a:rPr lang="nl-NL" sz="2800" dirty="0" smtClean="0">
                <a:solidFill>
                  <a:srgbClr val="009900"/>
                </a:solidFill>
              </a:rPr>
              <a:t>naamwoorden: </a:t>
            </a:r>
            <a:r>
              <a:rPr lang="nl-NL" sz="2800" u="sng" dirty="0" smtClean="0">
                <a:solidFill>
                  <a:schemeClr val="accent1"/>
                </a:solidFill>
              </a:rPr>
              <a:t>wat</a:t>
            </a:r>
            <a:r>
              <a:rPr lang="nl-NL" sz="2800" dirty="0" smtClean="0"/>
              <a:t> </a:t>
            </a:r>
            <a:r>
              <a:rPr lang="nl-NL" sz="2800" dirty="0"/>
              <a:t>iets of iemand </a:t>
            </a:r>
            <a:r>
              <a:rPr lang="nl-NL" sz="2800" u="sng" dirty="0" smtClean="0">
                <a:solidFill>
                  <a:schemeClr val="accent1"/>
                </a:solidFill>
              </a:rPr>
              <a:t>is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009900"/>
                </a:solidFill>
              </a:rPr>
              <a:t> Bijvoeglijke naamwoorden: </a:t>
            </a:r>
            <a:r>
              <a:rPr lang="nl-NL" sz="2800" dirty="0" smtClean="0">
                <a:solidFill>
                  <a:schemeClr val="accent1"/>
                </a:solidFill>
              </a:rPr>
              <a:t>voelt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ruikt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ziet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hoort </a:t>
            </a:r>
            <a:r>
              <a:rPr lang="nl-NL" sz="2800" dirty="0"/>
              <a:t>/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chemeClr val="accent1"/>
                </a:solidFill>
              </a:rPr>
              <a:t>proeft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smtClean="0">
                <a:solidFill>
                  <a:srgbClr val="0070C0"/>
                </a:solidFill>
              </a:rPr>
              <a:t>Bijwoorden: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u="sng" dirty="0" smtClean="0">
                <a:solidFill>
                  <a:srgbClr val="E2AC00"/>
                </a:solidFill>
              </a:rPr>
              <a:t>hoe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iets of iemand iets </a:t>
            </a:r>
            <a:r>
              <a:rPr lang="nl-NL" sz="2800" u="sng" dirty="0" smtClean="0">
                <a:solidFill>
                  <a:srgbClr val="E2AC00"/>
                </a:solidFill>
              </a:rPr>
              <a:t>doet</a:t>
            </a:r>
          </a:p>
        </p:txBody>
      </p:sp>
      <p:sp>
        <p:nvSpPr>
          <p:cNvPr id="9" name="Tijdelijke aanduiding voor inhoud 3"/>
          <p:cNvSpPr txBox="1">
            <a:spLocks/>
          </p:cNvSpPr>
          <p:nvPr/>
        </p:nvSpPr>
        <p:spPr>
          <a:xfrm>
            <a:off x="149642" y="3323309"/>
            <a:ext cx="9132582" cy="3311403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NL" sz="2400" b="1" dirty="0" smtClean="0">
                <a:sym typeface="Wingdings" panose="05000000000000000000" pitchFamily="2" charset="2"/>
              </a:rPr>
              <a:t>Spellingregels bijwoorden</a:t>
            </a:r>
          </a:p>
          <a:p>
            <a:pPr marL="0" lvl="1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-NL" sz="2800" i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bijvoeglijk naamwoord </a:t>
            </a:r>
            <a:r>
              <a:rPr lang="nl-NL" sz="2800" i="1" dirty="0" smtClean="0">
                <a:sym typeface="Wingdings" panose="05000000000000000000" pitchFamily="2" charset="2"/>
              </a:rPr>
              <a:t>+ </a:t>
            </a:r>
            <a:r>
              <a:rPr lang="nl-NL" sz="2800" i="1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endParaRPr lang="nl-NL" sz="2800" i="1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0" lvl="1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nl-NL" sz="1000" i="1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514350" lvl="1" indent="-5143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NL" sz="2800" i="1" dirty="0" err="1" smtClean="0">
                <a:solidFill>
                  <a:srgbClr val="C247FF"/>
                </a:solidFill>
                <a:sym typeface="Wingdings" panose="05000000000000000000" pitchFamily="2" charset="2"/>
              </a:rPr>
              <a:t>le</a:t>
            </a:r>
            <a:r>
              <a:rPr lang="nl-NL" sz="2800" dirty="0" smtClean="0">
                <a:sym typeface="Wingdings" panose="05000000000000000000" pitchFamily="2" charset="2"/>
              </a:rPr>
              <a:t> wordt </a:t>
            </a:r>
            <a:r>
              <a:rPr lang="nl-NL" sz="28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r>
              <a:rPr lang="nl-NL" sz="2800" dirty="0" smtClean="0">
                <a:solidFill>
                  <a:srgbClr val="0077D0"/>
                </a:solidFill>
                <a:sym typeface="Wingdings" panose="05000000000000000000" pitchFamily="2" charset="2"/>
              </a:rPr>
              <a:t>				</a:t>
            </a:r>
            <a:r>
              <a:rPr lang="nl-NL" sz="2600" dirty="0" smtClean="0">
                <a:solidFill>
                  <a:srgbClr val="009900"/>
                </a:solidFill>
              </a:rPr>
              <a:t>terrib</a:t>
            </a:r>
            <a:r>
              <a:rPr lang="nl-NL" sz="2600" dirty="0" smtClean="0">
                <a:solidFill>
                  <a:srgbClr val="C247FF"/>
                </a:solidFill>
              </a:rPr>
              <a:t>le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terrib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ly</a:t>
            </a:r>
            <a:endParaRPr lang="nl-NL" sz="2600" u="sng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514350" lvl="1" indent="-5143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NL" sz="2800" i="1" dirty="0" smtClean="0">
                <a:solidFill>
                  <a:srgbClr val="C247FF"/>
                </a:solidFill>
                <a:sym typeface="Wingdings" panose="05000000000000000000" pitchFamily="2" charset="2"/>
              </a:rPr>
              <a:t>ic</a:t>
            </a:r>
            <a:r>
              <a:rPr lang="nl-NL" sz="2800" i="1" dirty="0" smtClean="0">
                <a:sym typeface="Wingdings" panose="05000000000000000000" pitchFamily="2" charset="2"/>
              </a:rPr>
              <a:t> krijgt </a:t>
            </a:r>
            <a:r>
              <a:rPr lang="nl-NL" sz="2800" i="1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ally</a:t>
            </a:r>
            <a:r>
              <a:rPr lang="nl-NL" sz="2800" dirty="0" smtClean="0">
                <a:solidFill>
                  <a:srgbClr val="0077D0"/>
                </a:solidFill>
                <a:sym typeface="Wingdings" panose="05000000000000000000" pitchFamily="2" charset="2"/>
              </a:rPr>
              <a:t>				</a:t>
            </a:r>
            <a:r>
              <a:rPr lang="nl-NL" sz="2600" dirty="0" err="1" smtClean="0">
                <a:solidFill>
                  <a:srgbClr val="009900"/>
                </a:solidFill>
              </a:rPr>
              <a:t>fantast</a:t>
            </a:r>
            <a:r>
              <a:rPr lang="nl-NL" sz="2600" dirty="0" err="1" smtClean="0">
                <a:solidFill>
                  <a:srgbClr val="C247FF"/>
                </a:solidFill>
              </a:rPr>
              <a:t>ic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fantastic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ally</a:t>
            </a:r>
            <a:endParaRPr lang="nl-NL" sz="2600" i="1" u="sng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514350" lvl="1" indent="-5143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NL" sz="2800" i="1" dirty="0" smtClean="0">
                <a:solidFill>
                  <a:srgbClr val="C247FF"/>
                </a:solidFill>
                <a:sym typeface="Wingdings" panose="05000000000000000000" pitchFamily="2" charset="2"/>
              </a:rPr>
              <a:t>medeklinker + y </a:t>
            </a:r>
            <a:r>
              <a:rPr lang="nl-NL" sz="2800" i="1" dirty="0" smtClean="0">
                <a:sym typeface="Wingdings" panose="05000000000000000000" pitchFamily="2" charset="2"/>
              </a:rPr>
              <a:t>wordt </a:t>
            </a:r>
            <a:r>
              <a:rPr lang="nl-NL" sz="2800" i="1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ily</a:t>
            </a:r>
            <a:r>
              <a:rPr lang="nl-NL" sz="2800" i="1" dirty="0" smtClean="0">
                <a:solidFill>
                  <a:srgbClr val="0077D0"/>
                </a:solidFill>
                <a:sym typeface="Wingdings" panose="05000000000000000000" pitchFamily="2" charset="2"/>
              </a:rPr>
              <a:t>	</a:t>
            </a:r>
            <a:r>
              <a:rPr lang="nl-NL" sz="2600" dirty="0" smtClean="0">
                <a:solidFill>
                  <a:srgbClr val="009900"/>
                </a:solidFill>
              </a:rPr>
              <a:t>ea</a:t>
            </a:r>
            <a:r>
              <a:rPr lang="nl-NL" sz="2600" dirty="0" smtClean="0">
                <a:solidFill>
                  <a:srgbClr val="C247FF"/>
                </a:solidFill>
              </a:rPr>
              <a:t>sy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eas</a:t>
            </a:r>
            <a:r>
              <a:rPr lang="nl-NL" sz="2600" u="sng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ily</a:t>
            </a:r>
            <a:endParaRPr lang="nl-NL" sz="2600" i="1" u="sng" dirty="0" smtClean="0">
              <a:solidFill>
                <a:srgbClr val="0077D0"/>
              </a:solidFill>
              <a:sym typeface="Wingdings" panose="05000000000000000000" pitchFamily="2" charset="2"/>
            </a:endParaRP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9434317" y="3791151"/>
            <a:ext cx="2583711" cy="2313854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nl-NL" sz="2400" b="1" dirty="0" smtClean="0"/>
              <a:t>Uitzonderingen</a:t>
            </a:r>
            <a:endParaRPr lang="nl-NL" sz="2400" b="1" i="1" dirty="0" smtClean="0">
              <a:solidFill>
                <a:srgbClr val="0077D0"/>
              </a:solidFill>
            </a:endParaRP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nl-NL" sz="2600" dirty="0" err="1" smtClean="0">
                <a:solidFill>
                  <a:srgbClr val="009900"/>
                </a:solidFill>
              </a:rPr>
              <a:t>good</a:t>
            </a:r>
            <a:r>
              <a:rPr lang="nl-NL" sz="2600" dirty="0" smtClean="0">
                <a:solidFill>
                  <a:srgbClr val="009900"/>
                </a:solidFill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good</a:t>
            </a: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nl-NL" sz="2600" dirty="0" err="1" smtClean="0">
                <a:solidFill>
                  <a:srgbClr val="009900"/>
                </a:solidFill>
                <a:sym typeface="Wingdings" panose="05000000000000000000" pitchFamily="2" charset="2"/>
              </a:rPr>
              <a:t>fast</a:t>
            </a:r>
            <a:r>
              <a:rPr lang="nl-NL" sz="2600" dirty="0" smtClean="0">
                <a:solidFill>
                  <a:srgbClr val="009900"/>
                </a:solidFill>
                <a:sym typeface="Wingdings" panose="05000000000000000000" pitchFamily="2" charset="2"/>
              </a:rPr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olidFill>
                  <a:srgbClr val="0077D0"/>
                </a:solidFill>
                <a:sym typeface="Wingdings" panose="05000000000000000000" pitchFamily="2" charset="2"/>
              </a:rPr>
              <a:t>fast</a:t>
            </a:r>
            <a:endParaRPr lang="nl-NL" sz="2600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nl-NL" sz="2600" dirty="0" smtClean="0">
                <a:solidFill>
                  <a:srgbClr val="009900"/>
                </a:solidFill>
              </a:rPr>
              <a:t>long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long</a:t>
            </a: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nl-NL" sz="2600" dirty="0" smtClean="0">
                <a:solidFill>
                  <a:srgbClr val="009900"/>
                </a:solidFill>
                <a:sym typeface="Wingdings" panose="05000000000000000000" pitchFamily="2" charset="2"/>
              </a:rPr>
              <a:t>hard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olidFill>
                  <a:srgbClr val="0077D0"/>
                </a:solidFill>
                <a:sym typeface="Wingdings" panose="05000000000000000000" pitchFamily="2" charset="2"/>
              </a:rPr>
              <a:t> hard</a:t>
            </a:r>
          </a:p>
          <a:p>
            <a:pPr lvl="1" algn="ctr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sz="2600" u="sng" dirty="0">
              <a:solidFill>
                <a:srgbClr val="0077D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7628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9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349</TotalTime>
  <Words>637</Words>
  <Application>Microsoft Office PowerPoint</Application>
  <PresentationFormat>Breedbeeld</PresentationFormat>
  <Paragraphs>139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Arial</vt:lpstr>
      <vt:lpstr>Calibri</vt:lpstr>
      <vt:lpstr>Rockwell</vt:lpstr>
      <vt:lpstr>Rockwell Condensed</vt:lpstr>
      <vt:lpstr>Wingdings</vt:lpstr>
      <vt:lpstr>Houttype</vt:lpstr>
      <vt:lpstr>Bijvoeglijke naamwoorden  &amp; bijwoorden</vt:lpstr>
      <vt:lpstr>Bijvoeglijke naamwoorden &amp; bijwoorden</vt:lpstr>
      <vt:lpstr>Wat zijn bijvoeglijke naamwoorden ?</vt:lpstr>
      <vt:lpstr>Wat zijn bijvoeglijke naamwoorden ?</vt:lpstr>
      <vt:lpstr>Wat zijn bijvoeglijke naamwoorden ?</vt:lpstr>
      <vt:lpstr>Wat zijn bijwoorden ?</vt:lpstr>
      <vt:lpstr>Wat zijn bijwoorden ?</vt:lpstr>
      <vt:lpstr>Oefening</vt:lpstr>
      <vt:lpstr>Oefening</vt:lpstr>
      <vt:lpstr>Oefening</vt:lpstr>
      <vt:lpstr>Oefening</vt:lpstr>
      <vt:lpstr>Oefening</vt:lpstr>
      <vt:lpstr>Oefening</vt:lpstr>
      <vt:lpstr>Oefening</vt:lpstr>
      <vt:lpstr>Hoe maak je bijwoorden ?</vt:lpstr>
      <vt:lpstr>Hoe maak je bijwoorden ?</vt:lpstr>
      <vt:lpstr>Hoe maak je bijwoorden ?</vt:lpstr>
      <vt:lpstr>Samenvatting</vt:lpstr>
      <vt:lpstr>Samenvatting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Marcel Waterlander</cp:lastModifiedBy>
  <cp:revision>132</cp:revision>
  <dcterms:created xsi:type="dcterms:W3CDTF">2015-04-01T12:06:18Z</dcterms:created>
  <dcterms:modified xsi:type="dcterms:W3CDTF">2016-04-14T07:23:59Z</dcterms:modified>
</cp:coreProperties>
</file>