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9" r:id="rId2"/>
    <p:sldId id="257" r:id="rId3"/>
    <p:sldId id="274" r:id="rId4"/>
    <p:sldId id="263" r:id="rId5"/>
    <p:sldId id="331" r:id="rId6"/>
    <p:sldId id="336" r:id="rId7"/>
    <p:sldId id="335" r:id="rId8"/>
    <p:sldId id="334" r:id="rId9"/>
    <p:sldId id="333" r:id="rId10"/>
    <p:sldId id="332" r:id="rId11"/>
    <p:sldId id="272" r:id="rId12"/>
    <p:sldId id="337" r:id="rId13"/>
    <p:sldId id="341" r:id="rId14"/>
    <p:sldId id="340" r:id="rId15"/>
    <p:sldId id="339" r:id="rId16"/>
    <p:sldId id="338" r:id="rId17"/>
    <p:sldId id="311" r:id="rId18"/>
    <p:sldId id="305" r:id="rId19"/>
    <p:sldId id="330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0"/>
    <a:srgbClr val="009900"/>
    <a:srgbClr val="C247FF"/>
    <a:srgbClr val="E2AC00"/>
    <a:srgbClr val="EEB500"/>
    <a:srgbClr val="F600B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9" autoAdjust="0"/>
    <p:restoredTop sz="94476" autoAdjust="0"/>
  </p:normalViewPr>
  <p:slideViewPr>
    <p:cSldViewPr snapToGrid="0">
      <p:cViewPr>
        <p:scale>
          <a:sx n="75" d="100"/>
          <a:sy n="75" d="100"/>
        </p:scale>
        <p:origin x="118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076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5151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041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9810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0669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931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5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340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29-2-2016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Present Perfect</a:t>
            </a:r>
            <a:endParaRPr lang="nl-NL" sz="48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De Tijden</a:t>
            </a:r>
            <a:endParaRPr lang="nl-NL" sz="36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7083" r="2311" b="7117"/>
          <a:stretch/>
        </p:blipFill>
        <p:spPr>
          <a:xfrm>
            <a:off x="1937259" y="1359575"/>
            <a:ext cx="8456491" cy="5351164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7083" r="2311" b="7117"/>
          <a:stretch/>
        </p:blipFill>
        <p:spPr>
          <a:xfrm>
            <a:off x="1937258" y="1359574"/>
            <a:ext cx="8456491" cy="53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Present Perfect</a:t>
            </a:r>
            <a:endParaRPr lang="nl-NL" sz="3600" dirty="0"/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5" t="7083" r="2311" b="7117"/>
          <a:stretch/>
        </p:blipFill>
        <p:spPr>
          <a:xfrm>
            <a:off x="1937258" y="1359574"/>
            <a:ext cx="8456491" cy="5351164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1937256" y="1359572"/>
            <a:ext cx="8456493" cy="5351166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4" t="6188" r="1889" b="47383"/>
          <a:stretch/>
        </p:blipFill>
        <p:spPr>
          <a:xfrm>
            <a:off x="7603067" y="1303867"/>
            <a:ext cx="2827866" cy="2895600"/>
          </a:xfrm>
          <a:prstGeom prst="rect">
            <a:avLst/>
          </a:prstGeom>
        </p:spPr>
      </p:pic>
      <p:sp>
        <p:nvSpPr>
          <p:cNvPr id="9" name="Tijdelijke aanduiding voor inhoud 3"/>
          <p:cNvSpPr>
            <a:spLocks noGrp="1"/>
          </p:cNvSpPr>
          <p:nvPr>
            <p:ph idx="1"/>
          </p:nvPr>
        </p:nvSpPr>
        <p:spPr>
          <a:xfrm>
            <a:off x="1937255" y="1351459"/>
            <a:ext cx="4993674" cy="1640614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/>
              <a:t>Wanneer gebruik je het?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Hoe ziet het eruit?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Samenvatting</a:t>
            </a:r>
            <a:endParaRPr lang="nl-NL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657313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701218" cy="3520440"/>
          </a:xfrm>
        </p:spPr>
        <p:txBody>
          <a:bodyPr/>
          <a:lstStyle/>
          <a:p>
            <a:r>
              <a:rPr lang="nl-NL" dirty="0" smtClean="0"/>
              <a:t>Wanneer gebruik je de </a:t>
            </a:r>
            <a:r>
              <a:rPr lang="nl-NL" b="1" dirty="0" smtClean="0"/>
              <a:t>Present Perfect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1591436" cy="4023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nu gevolgen</a:t>
            </a:r>
            <a:endParaRPr lang="nl-NL" sz="2800" b="1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009900"/>
                </a:solidFill>
              </a:rPr>
              <a:t>She</a:t>
            </a:r>
            <a:r>
              <a:rPr lang="nl-NL" sz="2800" dirty="0" smtClean="0">
                <a:solidFill>
                  <a:srgbClr val="009900"/>
                </a:solidFill>
              </a:rPr>
              <a:t> has </a:t>
            </a:r>
            <a:r>
              <a:rPr lang="nl-NL" sz="2800" dirty="0" err="1" smtClean="0">
                <a:solidFill>
                  <a:srgbClr val="009900"/>
                </a:solidFill>
              </a:rPr>
              <a:t>worked</a:t>
            </a:r>
            <a:r>
              <a:rPr lang="nl-NL" sz="2800" dirty="0" smtClean="0">
                <a:solidFill>
                  <a:srgbClr val="009900"/>
                </a:solidFill>
              </a:rPr>
              <a:t> as a teacher </a:t>
            </a:r>
            <a:r>
              <a:rPr lang="nl-NL" sz="2800" dirty="0" err="1" smtClean="0">
                <a:solidFill>
                  <a:srgbClr val="009900"/>
                </a:solidFill>
              </a:rPr>
              <a:t>since</a:t>
            </a:r>
            <a:r>
              <a:rPr lang="nl-NL" sz="2800" dirty="0" smtClean="0">
                <a:solidFill>
                  <a:srgbClr val="009900"/>
                </a:solidFill>
              </a:rPr>
              <a:t> 1953.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9900"/>
                </a:solidFill>
              </a:rPr>
              <a:t>We have never been </a:t>
            </a:r>
            <a:r>
              <a:rPr lang="nl-NL" sz="2800" dirty="0" err="1" smtClean="0">
                <a:solidFill>
                  <a:srgbClr val="009900"/>
                </a:solidFill>
              </a:rPr>
              <a:t>to</a:t>
            </a:r>
            <a:r>
              <a:rPr lang="nl-NL" sz="2800" dirty="0" smtClean="0">
                <a:solidFill>
                  <a:srgbClr val="009900"/>
                </a:solidFill>
              </a:rPr>
              <a:t> Disneyland.</a:t>
            </a:r>
            <a:br>
              <a:rPr lang="nl-NL" sz="2800" dirty="0" smtClean="0">
                <a:solidFill>
                  <a:srgbClr val="009900"/>
                </a:solidFill>
              </a:rPr>
            </a:br>
            <a:endParaRPr lang="nl-NL" sz="2800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70C0"/>
                </a:solidFill>
              </a:rPr>
              <a:t>I have </a:t>
            </a:r>
            <a:r>
              <a:rPr lang="nl-NL" sz="2800" dirty="0" err="1" smtClean="0">
                <a:solidFill>
                  <a:srgbClr val="0070C0"/>
                </a:solidFill>
              </a:rPr>
              <a:t>broken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my</a:t>
            </a:r>
            <a:r>
              <a:rPr lang="nl-NL" sz="2800" dirty="0" smtClean="0">
                <a:solidFill>
                  <a:srgbClr val="0070C0"/>
                </a:solidFill>
              </a:rPr>
              <a:t> arm, </a:t>
            </a:r>
            <a:r>
              <a:rPr lang="nl-NL" sz="2800" dirty="0" err="1" smtClean="0">
                <a:solidFill>
                  <a:srgbClr val="0070C0"/>
                </a:solidFill>
              </a:rPr>
              <a:t>so</a:t>
            </a:r>
            <a:r>
              <a:rPr lang="nl-NL" sz="2800" dirty="0" smtClean="0">
                <a:solidFill>
                  <a:srgbClr val="0070C0"/>
                </a:solidFill>
              </a:rPr>
              <a:t> I </a:t>
            </a:r>
            <a:r>
              <a:rPr lang="nl-NL" sz="2800" dirty="0" err="1" smtClean="0">
                <a:solidFill>
                  <a:srgbClr val="0070C0"/>
                </a:solidFill>
              </a:rPr>
              <a:t>can’t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play</a:t>
            </a:r>
            <a:r>
              <a:rPr lang="nl-NL" sz="2800" dirty="0" smtClean="0">
                <a:solidFill>
                  <a:srgbClr val="0070C0"/>
                </a:solidFill>
              </a:rPr>
              <a:t> tennis.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0070C0"/>
                </a:solidFill>
              </a:rPr>
              <a:t>He is in </a:t>
            </a:r>
            <a:r>
              <a:rPr lang="nl-NL" sz="2800" dirty="0" err="1" smtClean="0">
                <a:solidFill>
                  <a:srgbClr val="0070C0"/>
                </a:solidFill>
              </a:rPr>
              <a:t>trouble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because</a:t>
            </a:r>
            <a:r>
              <a:rPr lang="nl-NL" sz="2800" dirty="0" smtClean="0">
                <a:solidFill>
                  <a:srgbClr val="0070C0"/>
                </a:solidFill>
              </a:rPr>
              <a:t> he has lost </a:t>
            </a:r>
            <a:r>
              <a:rPr lang="nl-NL" sz="2800" dirty="0" err="1" smtClean="0">
                <a:solidFill>
                  <a:srgbClr val="0070C0"/>
                </a:solidFill>
              </a:rPr>
              <a:t>all</a:t>
            </a:r>
            <a:r>
              <a:rPr lang="nl-NL" sz="2800" dirty="0" smtClean="0">
                <a:solidFill>
                  <a:srgbClr val="0070C0"/>
                </a:solidFill>
              </a:rPr>
              <a:t> his money.</a:t>
            </a:r>
            <a:endParaRPr lang="nl-NL" sz="2800" dirty="0" smtClean="0">
              <a:solidFill>
                <a:srgbClr val="0070C0"/>
              </a:solidFill>
            </a:endParaRP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14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5314" y="3629609"/>
            <a:ext cx="8612155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139010" y="1343746"/>
            <a:ext cx="11591436" cy="402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nu gevolgen</a:t>
            </a:r>
            <a:endParaRPr lang="nl-NL" sz="2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Gebruik je in deze zinnen de Present </a:t>
            </a:r>
            <a:r>
              <a:rPr lang="nl-NL" sz="2800" b="1" dirty="0" smtClean="0"/>
              <a:t>Perfect?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There</a:t>
            </a:r>
            <a:r>
              <a:rPr lang="nl-NL" sz="2800" dirty="0" smtClean="0"/>
              <a:t> have been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earthquakes</a:t>
            </a:r>
            <a:r>
              <a:rPr lang="nl-NL" sz="2800" dirty="0" smtClean="0"/>
              <a:t> in America.</a:t>
            </a:r>
            <a:endParaRPr lang="nl-NL" sz="2800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Nobody</a:t>
            </a:r>
            <a:r>
              <a:rPr lang="nl-NL" sz="2800" dirty="0" smtClean="0"/>
              <a:t> has ever </a:t>
            </a:r>
            <a:r>
              <a:rPr lang="nl-NL" sz="2800" dirty="0" err="1" smtClean="0"/>
              <a:t>climbed</a:t>
            </a:r>
            <a:r>
              <a:rPr lang="nl-NL" sz="2800" dirty="0" smtClean="0"/>
              <a:t> </a:t>
            </a:r>
            <a:r>
              <a:rPr lang="nl-NL" sz="2800" dirty="0" err="1" smtClean="0"/>
              <a:t>that</a:t>
            </a:r>
            <a:r>
              <a:rPr lang="nl-NL" sz="2800" dirty="0" smtClean="0"/>
              <a:t> </a:t>
            </a:r>
            <a:r>
              <a:rPr lang="nl-NL" sz="2800" dirty="0" err="1" smtClean="0"/>
              <a:t>mountain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dirty="0" err="1" smtClean="0"/>
              <a:t>bought</a:t>
            </a:r>
            <a:r>
              <a:rPr lang="nl-NL" sz="2800" dirty="0" smtClean="0"/>
              <a:t> a brand new </a:t>
            </a:r>
            <a:r>
              <a:rPr lang="nl-NL" sz="2800" dirty="0" err="1" smtClean="0"/>
              <a:t>car</a:t>
            </a:r>
            <a:r>
              <a:rPr lang="nl-NL" sz="2800" dirty="0" smtClean="0"/>
              <a:t> last </a:t>
            </a:r>
            <a:r>
              <a:rPr lang="nl-NL" sz="2800" dirty="0" err="1" smtClean="0"/>
              <a:t>year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I’ve</a:t>
            </a:r>
            <a:r>
              <a:rPr lang="nl-NL" sz="2800" dirty="0" smtClean="0"/>
              <a:t> </a:t>
            </a:r>
            <a:r>
              <a:rPr lang="nl-NL" sz="2800" dirty="0" err="1" smtClean="0"/>
              <a:t>spent</a:t>
            </a:r>
            <a:r>
              <a:rPr lang="nl-NL" sz="2800" dirty="0" smtClean="0"/>
              <a:t> </a:t>
            </a:r>
            <a:r>
              <a:rPr lang="nl-NL" sz="2800" dirty="0" err="1" smtClean="0"/>
              <a:t>all</a:t>
            </a:r>
            <a:r>
              <a:rPr lang="nl-NL" sz="2800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money </a:t>
            </a:r>
            <a:r>
              <a:rPr lang="nl-NL" sz="2800" dirty="0" err="1" smtClean="0"/>
              <a:t>so</a:t>
            </a:r>
            <a:r>
              <a:rPr lang="nl-NL" sz="2800" dirty="0" smtClean="0"/>
              <a:t> I </a:t>
            </a:r>
            <a:r>
              <a:rPr lang="nl-NL" sz="2800" dirty="0" err="1" smtClean="0"/>
              <a:t>can’t</a:t>
            </a:r>
            <a:r>
              <a:rPr lang="nl-NL" sz="2800" dirty="0" smtClean="0"/>
              <a:t> </a:t>
            </a:r>
            <a:r>
              <a:rPr lang="nl-NL" sz="2800" dirty="0" err="1" smtClean="0"/>
              <a:t>buy</a:t>
            </a:r>
            <a:r>
              <a:rPr lang="nl-NL" sz="2800" dirty="0" smtClean="0"/>
              <a:t> a gift.</a:t>
            </a:r>
            <a:endParaRPr lang="nl-NL" sz="2800" dirty="0" smtClean="0"/>
          </a:p>
          <a:p>
            <a:pPr>
              <a:lnSpc>
                <a:spcPct val="100000"/>
              </a:lnSpc>
            </a:pPr>
            <a:endParaRPr lang="nl-NL" sz="2800" dirty="0" smtClean="0"/>
          </a:p>
        </p:txBody>
      </p:sp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14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5314" y="3629609"/>
            <a:ext cx="8612155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139010" y="1343746"/>
            <a:ext cx="11591436" cy="402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nu gevolgen</a:t>
            </a:r>
            <a:endParaRPr lang="nl-NL" sz="2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Gebruik je in deze zinnen de Present </a:t>
            </a:r>
            <a:r>
              <a:rPr lang="nl-NL" sz="2800" b="1" dirty="0" smtClean="0"/>
              <a:t>Perfect?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There</a:t>
            </a:r>
            <a:r>
              <a:rPr lang="nl-NL" sz="2800" dirty="0" smtClean="0">
                <a:solidFill>
                  <a:srgbClr val="009900"/>
                </a:solidFill>
              </a:rPr>
              <a:t> have been </a:t>
            </a:r>
            <a:r>
              <a:rPr lang="nl-NL" sz="2800" dirty="0" err="1" smtClean="0">
                <a:solidFill>
                  <a:srgbClr val="009900"/>
                </a:solidFill>
              </a:rPr>
              <a:t>many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earthquakes</a:t>
            </a:r>
            <a:r>
              <a:rPr lang="nl-NL" sz="2800" dirty="0" smtClean="0">
                <a:solidFill>
                  <a:srgbClr val="009900"/>
                </a:solidFill>
              </a:rPr>
              <a:t> in America.</a:t>
            </a:r>
            <a:endParaRPr lang="nl-NL" sz="2800" dirty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Nobody</a:t>
            </a:r>
            <a:r>
              <a:rPr lang="nl-NL" sz="2800" dirty="0" smtClean="0"/>
              <a:t> has ever </a:t>
            </a:r>
            <a:r>
              <a:rPr lang="nl-NL" sz="2800" dirty="0" err="1" smtClean="0"/>
              <a:t>climbed</a:t>
            </a:r>
            <a:r>
              <a:rPr lang="nl-NL" sz="2800" dirty="0" smtClean="0"/>
              <a:t> </a:t>
            </a:r>
            <a:r>
              <a:rPr lang="nl-NL" sz="2800" dirty="0" err="1" smtClean="0"/>
              <a:t>that</a:t>
            </a:r>
            <a:r>
              <a:rPr lang="nl-NL" sz="2800" dirty="0" smtClean="0"/>
              <a:t> </a:t>
            </a:r>
            <a:r>
              <a:rPr lang="nl-NL" sz="2800" dirty="0" err="1" smtClean="0"/>
              <a:t>mountain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dirty="0" err="1" smtClean="0"/>
              <a:t>bought</a:t>
            </a:r>
            <a:r>
              <a:rPr lang="nl-NL" sz="2800" dirty="0" smtClean="0"/>
              <a:t> a brand new </a:t>
            </a:r>
            <a:r>
              <a:rPr lang="nl-NL" sz="2800" dirty="0" err="1" smtClean="0"/>
              <a:t>car</a:t>
            </a:r>
            <a:r>
              <a:rPr lang="nl-NL" sz="2800" dirty="0" smtClean="0"/>
              <a:t> last </a:t>
            </a:r>
            <a:r>
              <a:rPr lang="nl-NL" sz="2800" dirty="0" err="1" smtClean="0"/>
              <a:t>year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I’ve</a:t>
            </a:r>
            <a:r>
              <a:rPr lang="nl-NL" sz="2800" dirty="0" smtClean="0"/>
              <a:t> </a:t>
            </a:r>
            <a:r>
              <a:rPr lang="nl-NL" sz="2800" dirty="0" err="1" smtClean="0"/>
              <a:t>spent</a:t>
            </a:r>
            <a:r>
              <a:rPr lang="nl-NL" sz="2800" dirty="0" smtClean="0"/>
              <a:t> </a:t>
            </a:r>
            <a:r>
              <a:rPr lang="nl-NL" sz="2800" dirty="0" err="1" smtClean="0"/>
              <a:t>all</a:t>
            </a:r>
            <a:r>
              <a:rPr lang="nl-NL" sz="2800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money </a:t>
            </a:r>
            <a:r>
              <a:rPr lang="nl-NL" sz="2800" dirty="0" err="1" smtClean="0"/>
              <a:t>so</a:t>
            </a:r>
            <a:r>
              <a:rPr lang="nl-NL" sz="2800" dirty="0" smtClean="0"/>
              <a:t> I </a:t>
            </a:r>
            <a:r>
              <a:rPr lang="nl-NL" sz="2800" dirty="0" err="1" smtClean="0"/>
              <a:t>can’t</a:t>
            </a:r>
            <a:r>
              <a:rPr lang="nl-NL" sz="2800" dirty="0" smtClean="0"/>
              <a:t> </a:t>
            </a:r>
            <a:r>
              <a:rPr lang="nl-NL" sz="2800" dirty="0" err="1" smtClean="0"/>
              <a:t>buy</a:t>
            </a:r>
            <a:r>
              <a:rPr lang="nl-NL" sz="2800" dirty="0" smtClean="0"/>
              <a:t> a gift.</a:t>
            </a:r>
            <a:endParaRPr lang="nl-NL" sz="2800" dirty="0" smtClean="0"/>
          </a:p>
          <a:p>
            <a:pPr>
              <a:lnSpc>
                <a:spcPct val="100000"/>
              </a:lnSpc>
            </a:pPr>
            <a:endParaRPr lang="nl-NL" sz="2800" dirty="0" smtClean="0"/>
          </a:p>
        </p:txBody>
      </p:sp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1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5314" y="3629609"/>
            <a:ext cx="8612155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139010" y="1343746"/>
            <a:ext cx="11591436" cy="402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nu gevolgen</a:t>
            </a:r>
            <a:endParaRPr lang="nl-NL" sz="2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Gebruik je in deze zinnen de Present </a:t>
            </a:r>
            <a:r>
              <a:rPr lang="nl-NL" sz="2800" b="1" dirty="0" smtClean="0"/>
              <a:t>Perfect?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There</a:t>
            </a:r>
            <a:r>
              <a:rPr lang="nl-NL" sz="2800" dirty="0" smtClean="0">
                <a:solidFill>
                  <a:srgbClr val="009900"/>
                </a:solidFill>
              </a:rPr>
              <a:t> have been </a:t>
            </a:r>
            <a:r>
              <a:rPr lang="nl-NL" sz="2800" dirty="0" err="1" smtClean="0">
                <a:solidFill>
                  <a:srgbClr val="009900"/>
                </a:solidFill>
              </a:rPr>
              <a:t>many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earthquakes</a:t>
            </a:r>
            <a:r>
              <a:rPr lang="nl-NL" sz="2800" dirty="0" smtClean="0">
                <a:solidFill>
                  <a:srgbClr val="009900"/>
                </a:solidFill>
              </a:rPr>
              <a:t> in America.</a:t>
            </a:r>
            <a:endParaRPr lang="nl-NL" sz="2800" dirty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Nobody</a:t>
            </a:r>
            <a:r>
              <a:rPr lang="nl-NL" sz="2800" dirty="0" smtClean="0">
                <a:solidFill>
                  <a:srgbClr val="009900"/>
                </a:solidFill>
              </a:rPr>
              <a:t> has ever </a:t>
            </a:r>
            <a:r>
              <a:rPr lang="nl-NL" sz="2800" dirty="0" err="1" smtClean="0">
                <a:solidFill>
                  <a:srgbClr val="009900"/>
                </a:solidFill>
              </a:rPr>
              <a:t>climbed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that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mountain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  <a:endParaRPr lang="nl-NL" sz="2800" dirty="0" smtClean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dirty="0" err="1" smtClean="0"/>
              <a:t>bought</a:t>
            </a:r>
            <a:r>
              <a:rPr lang="nl-NL" sz="2800" dirty="0" smtClean="0"/>
              <a:t> a brand new </a:t>
            </a:r>
            <a:r>
              <a:rPr lang="nl-NL" sz="2800" dirty="0" err="1" smtClean="0"/>
              <a:t>car</a:t>
            </a:r>
            <a:r>
              <a:rPr lang="nl-NL" sz="2800" dirty="0" smtClean="0"/>
              <a:t> last </a:t>
            </a:r>
            <a:r>
              <a:rPr lang="nl-NL" sz="2800" dirty="0" err="1" smtClean="0"/>
              <a:t>year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I’ve</a:t>
            </a:r>
            <a:r>
              <a:rPr lang="nl-NL" sz="2800" dirty="0" smtClean="0"/>
              <a:t> </a:t>
            </a:r>
            <a:r>
              <a:rPr lang="nl-NL" sz="2800" dirty="0" err="1" smtClean="0"/>
              <a:t>spent</a:t>
            </a:r>
            <a:r>
              <a:rPr lang="nl-NL" sz="2800" dirty="0" smtClean="0"/>
              <a:t> </a:t>
            </a:r>
            <a:r>
              <a:rPr lang="nl-NL" sz="2800" dirty="0" err="1" smtClean="0"/>
              <a:t>all</a:t>
            </a:r>
            <a:r>
              <a:rPr lang="nl-NL" sz="2800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money </a:t>
            </a:r>
            <a:r>
              <a:rPr lang="nl-NL" sz="2800" dirty="0" err="1" smtClean="0"/>
              <a:t>so</a:t>
            </a:r>
            <a:r>
              <a:rPr lang="nl-NL" sz="2800" dirty="0" smtClean="0"/>
              <a:t> I </a:t>
            </a:r>
            <a:r>
              <a:rPr lang="nl-NL" sz="2800" dirty="0" err="1" smtClean="0"/>
              <a:t>can’t</a:t>
            </a:r>
            <a:r>
              <a:rPr lang="nl-NL" sz="2800" dirty="0" smtClean="0"/>
              <a:t> </a:t>
            </a:r>
            <a:r>
              <a:rPr lang="nl-NL" sz="2800" dirty="0" err="1" smtClean="0"/>
              <a:t>buy</a:t>
            </a:r>
            <a:r>
              <a:rPr lang="nl-NL" sz="2800" dirty="0" smtClean="0"/>
              <a:t> a gift.</a:t>
            </a:r>
            <a:endParaRPr lang="nl-NL" sz="2800" dirty="0" smtClean="0"/>
          </a:p>
          <a:p>
            <a:pPr>
              <a:lnSpc>
                <a:spcPct val="100000"/>
              </a:lnSpc>
            </a:pPr>
            <a:endParaRPr lang="nl-NL" sz="2800" dirty="0" smtClean="0"/>
          </a:p>
        </p:txBody>
      </p:sp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02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5314" y="3629609"/>
            <a:ext cx="8612155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139010" y="1343746"/>
            <a:ext cx="11591436" cy="402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nu gevolgen</a:t>
            </a:r>
            <a:endParaRPr lang="nl-NL" sz="2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Gebruik je in deze zinnen de Present </a:t>
            </a:r>
            <a:r>
              <a:rPr lang="nl-NL" sz="2800" b="1" dirty="0" smtClean="0"/>
              <a:t>Perfect?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There</a:t>
            </a:r>
            <a:r>
              <a:rPr lang="nl-NL" sz="2800" dirty="0" smtClean="0">
                <a:solidFill>
                  <a:srgbClr val="009900"/>
                </a:solidFill>
              </a:rPr>
              <a:t> have been </a:t>
            </a:r>
            <a:r>
              <a:rPr lang="nl-NL" sz="2800" dirty="0" err="1" smtClean="0">
                <a:solidFill>
                  <a:srgbClr val="009900"/>
                </a:solidFill>
              </a:rPr>
              <a:t>many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earthquakes</a:t>
            </a:r>
            <a:r>
              <a:rPr lang="nl-NL" sz="2800" dirty="0" smtClean="0">
                <a:solidFill>
                  <a:srgbClr val="009900"/>
                </a:solidFill>
              </a:rPr>
              <a:t> in America.</a:t>
            </a:r>
            <a:endParaRPr lang="nl-NL" sz="2800" dirty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Nobody</a:t>
            </a:r>
            <a:r>
              <a:rPr lang="nl-NL" sz="2800" dirty="0" smtClean="0">
                <a:solidFill>
                  <a:srgbClr val="009900"/>
                </a:solidFill>
              </a:rPr>
              <a:t> has ever </a:t>
            </a:r>
            <a:r>
              <a:rPr lang="nl-NL" sz="2800" dirty="0" err="1" smtClean="0">
                <a:solidFill>
                  <a:srgbClr val="009900"/>
                </a:solidFill>
              </a:rPr>
              <a:t>climbed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that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mountain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  <a:endParaRPr lang="nl-NL" sz="2800" dirty="0" smtClean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bought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 brand new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last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year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nl-NL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/>
              <a:t>I’ve</a:t>
            </a:r>
            <a:r>
              <a:rPr lang="nl-NL" sz="2800" dirty="0" smtClean="0"/>
              <a:t> </a:t>
            </a:r>
            <a:r>
              <a:rPr lang="nl-NL" sz="2800" dirty="0" err="1" smtClean="0"/>
              <a:t>spent</a:t>
            </a:r>
            <a:r>
              <a:rPr lang="nl-NL" sz="2800" dirty="0" smtClean="0"/>
              <a:t> </a:t>
            </a:r>
            <a:r>
              <a:rPr lang="nl-NL" sz="2800" dirty="0" err="1" smtClean="0"/>
              <a:t>all</a:t>
            </a:r>
            <a:r>
              <a:rPr lang="nl-NL" sz="2800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money </a:t>
            </a:r>
            <a:r>
              <a:rPr lang="nl-NL" sz="2800" dirty="0" err="1" smtClean="0"/>
              <a:t>so</a:t>
            </a:r>
            <a:r>
              <a:rPr lang="nl-NL" sz="2800" dirty="0" smtClean="0"/>
              <a:t> I </a:t>
            </a:r>
            <a:r>
              <a:rPr lang="nl-NL" sz="2800" dirty="0" err="1" smtClean="0"/>
              <a:t>can’t</a:t>
            </a:r>
            <a:r>
              <a:rPr lang="nl-NL" sz="2800" dirty="0" smtClean="0"/>
              <a:t> </a:t>
            </a:r>
            <a:r>
              <a:rPr lang="nl-NL" sz="2800" dirty="0" err="1" smtClean="0"/>
              <a:t>buy</a:t>
            </a:r>
            <a:r>
              <a:rPr lang="nl-NL" sz="2800" dirty="0" smtClean="0"/>
              <a:t> a gift.</a:t>
            </a:r>
            <a:endParaRPr lang="nl-NL" sz="2800" dirty="0" smtClean="0"/>
          </a:p>
          <a:p>
            <a:pPr>
              <a:lnSpc>
                <a:spcPct val="100000"/>
              </a:lnSpc>
            </a:pPr>
            <a:endParaRPr lang="nl-NL" sz="2800" dirty="0" smtClean="0"/>
          </a:p>
        </p:txBody>
      </p:sp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1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5314" y="3629609"/>
            <a:ext cx="8612155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Wanneer gebruik je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</a:t>
            </a:r>
            <a:r>
              <a:rPr lang="nl-NL" sz="4800" dirty="0" smtClean="0"/>
              <a:t>?</a:t>
            </a:r>
            <a:endParaRPr lang="nl-NL" sz="32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139010" y="1343746"/>
            <a:ext cx="11591436" cy="402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begon in het verleden, nu nog zo</a:t>
            </a:r>
            <a:endParaRPr lang="nl-NL" sz="2800" b="1" dirty="0" smtClean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>
                <a:solidFill>
                  <a:srgbClr val="0070C0"/>
                </a:solidFill>
              </a:rPr>
              <a:t> </a:t>
            </a:r>
            <a:r>
              <a:rPr lang="nl-NL" sz="2800" b="1" dirty="0" smtClean="0">
                <a:solidFill>
                  <a:srgbClr val="0070C0"/>
                </a:solidFill>
              </a:rPr>
              <a:t>eerder gebeurd, </a:t>
            </a:r>
            <a:r>
              <a:rPr lang="nl-NL" sz="2800" b="1" dirty="0" smtClean="0">
                <a:solidFill>
                  <a:srgbClr val="0077D0"/>
                </a:solidFill>
              </a:rPr>
              <a:t>nu</a:t>
            </a:r>
            <a:r>
              <a:rPr lang="nl-NL" sz="2800" b="1" dirty="0" smtClean="0">
                <a:solidFill>
                  <a:srgbClr val="0070C0"/>
                </a:solidFill>
              </a:rPr>
              <a:t> gevolgen</a:t>
            </a:r>
            <a:endParaRPr lang="nl-NL" sz="2800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b="1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nl-NL" sz="2800" b="1" dirty="0" smtClean="0"/>
              <a:t> Gebruik je in deze zinnen de Present </a:t>
            </a:r>
            <a:r>
              <a:rPr lang="nl-NL" sz="2800" b="1" dirty="0" smtClean="0"/>
              <a:t>Perfect?</a:t>
            </a:r>
            <a:endParaRPr lang="nl-NL" sz="2800" b="1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There</a:t>
            </a:r>
            <a:r>
              <a:rPr lang="nl-NL" sz="2800" dirty="0" smtClean="0">
                <a:solidFill>
                  <a:srgbClr val="009900"/>
                </a:solidFill>
              </a:rPr>
              <a:t> have been </a:t>
            </a:r>
            <a:r>
              <a:rPr lang="nl-NL" sz="2800" dirty="0" err="1" smtClean="0">
                <a:solidFill>
                  <a:srgbClr val="009900"/>
                </a:solidFill>
              </a:rPr>
              <a:t>many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earthquakes</a:t>
            </a:r>
            <a:r>
              <a:rPr lang="nl-NL" sz="2800" dirty="0" smtClean="0">
                <a:solidFill>
                  <a:srgbClr val="009900"/>
                </a:solidFill>
              </a:rPr>
              <a:t> in America.</a:t>
            </a:r>
            <a:endParaRPr lang="nl-NL" sz="2800" dirty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9900"/>
                </a:solidFill>
              </a:rPr>
              <a:t>Nobody</a:t>
            </a:r>
            <a:r>
              <a:rPr lang="nl-NL" sz="2800" dirty="0" smtClean="0">
                <a:solidFill>
                  <a:srgbClr val="009900"/>
                </a:solidFill>
              </a:rPr>
              <a:t> has ever </a:t>
            </a:r>
            <a:r>
              <a:rPr lang="nl-NL" sz="2800" dirty="0" err="1" smtClean="0">
                <a:solidFill>
                  <a:srgbClr val="009900"/>
                </a:solidFill>
              </a:rPr>
              <a:t>climbed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that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>
                <a:solidFill>
                  <a:srgbClr val="009900"/>
                </a:solidFill>
              </a:rPr>
              <a:t>mountain</a:t>
            </a:r>
            <a:r>
              <a:rPr lang="nl-NL" sz="2800" dirty="0" smtClean="0">
                <a:solidFill>
                  <a:srgbClr val="009900"/>
                </a:solidFill>
              </a:rPr>
              <a:t>.</a:t>
            </a:r>
            <a:endParaRPr lang="nl-NL" sz="2800" dirty="0" smtClean="0">
              <a:solidFill>
                <a:srgbClr val="009900"/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bought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 brand new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last </a:t>
            </a:r>
            <a:r>
              <a:rPr lang="nl-NL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year</a:t>
            </a:r>
            <a:r>
              <a:rPr lang="nl-NL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nl-NL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err="1" smtClean="0">
                <a:solidFill>
                  <a:srgbClr val="0070C0"/>
                </a:solidFill>
              </a:rPr>
              <a:t>I’ve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spent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all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my</a:t>
            </a:r>
            <a:r>
              <a:rPr lang="nl-NL" sz="2800" dirty="0" smtClean="0">
                <a:solidFill>
                  <a:srgbClr val="0070C0"/>
                </a:solidFill>
              </a:rPr>
              <a:t> money </a:t>
            </a:r>
            <a:r>
              <a:rPr lang="nl-NL" sz="2800" dirty="0" err="1" smtClean="0">
                <a:solidFill>
                  <a:srgbClr val="0070C0"/>
                </a:solidFill>
              </a:rPr>
              <a:t>so</a:t>
            </a:r>
            <a:r>
              <a:rPr lang="nl-NL" sz="2800" dirty="0" smtClean="0">
                <a:solidFill>
                  <a:srgbClr val="0070C0"/>
                </a:solidFill>
              </a:rPr>
              <a:t> I </a:t>
            </a:r>
            <a:r>
              <a:rPr lang="nl-NL" sz="2800" dirty="0" err="1" smtClean="0">
                <a:solidFill>
                  <a:srgbClr val="0070C0"/>
                </a:solidFill>
              </a:rPr>
              <a:t>can’t</a:t>
            </a:r>
            <a:r>
              <a:rPr lang="nl-NL" sz="2800" dirty="0" smtClean="0">
                <a:solidFill>
                  <a:srgbClr val="0070C0"/>
                </a:solidFill>
              </a:rPr>
              <a:t> </a:t>
            </a:r>
            <a:r>
              <a:rPr lang="nl-NL" sz="2800" dirty="0" err="1" smtClean="0">
                <a:solidFill>
                  <a:srgbClr val="0070C0"/>
                </a:solidFill>
              </a:rPr>
              <a:t>buy</a:t>
            </a:r>
            <a:r>
              <a:rPr lang="nl-NL" sz="2800" dirty="0" smtClean="0">
                <a:solidFill>
                  <a:srgbClr val="0070C0"/>
                </a:solidFill>
              </a:rPr>
              <a:t> a gift.</a:t>
            </a:r>
            <a:endParaRPr lang="nl-NL" sz="2800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endParaRPr lang="nl-NL" sz="2800" dirty="0" smtClean="0"/>
          </a:p>
        </p:txBody>
      </p:sp>
      <p:pic>
        <p:nvPicPr>
          <p:cNvPr id="12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2770696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1494574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5322939"/>
            <a:ext cx="2383200" cy="1143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46" y="4046333"/>
            <a:ext cx="2383200" cy="114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07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ziet de </a:t>
            </a:r>
            <a:r>
              <a:rPr lang="nl-NL" b="1" dirty="0" smtClean="0"/>
              <a:t>Present Perfect </a:t>
            </a:r>
            <a:r>
              <a:rPr lang="nl-NL" dirty="0" smtClean="0"/>
              <a:t>eruit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88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</a:t>
            </a:r>
            <a:r>
              <a:rPr lang="nl-NL" sz="4800" b="1" dirty="0" smtClean="0"/>
              <a:t>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9805090" cy="28799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 </a:t>
            </a:r>
            <a:r>
              <a:rPr lang="nl-NL" sz="2800" b="1" dirty="0" smtClean="0"/>
              <a:t>/ </a:t>
            </a:r>
            <a:r>
              <a:rPr lang="nl-NL" sz="2800" b="1" dirty="0" smtClean="0">
                <a:solidFill>
                  <a:srgbClr val="009900"/>
                </a:solidFill>
              </a:rPr>
              <a:t>has </a:t>
            </a:r>
            <a:r>
              <a:rPr lang="nl-NL" sz="2800" b="1" dirty="0" smtClean="0"/>
              <a:t>+ </a:t>
            </a:r>
            <a:r>
              <a:rPr lang="nl-NL" sz="2800" b="1" dirty="0" smtClean="0">
                <a:solidFill>
                  <a:schemeClr val="accent1"/>
                </a:solidFill>
              </a:rPr>
              <a:t>voltooid deelwoord</a:t>
            </a:r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 smtClean="0">
                <a:solidFill>
                  <a:schemeClr val="accent1"/>
                </a:solidFill>
              </a:rPr>
              <a:t> voltooid deelwoord</a:t>
            </a:r>
            <a:r>
              <a:rPr lang="nl-NL" sz="2800" b="1" dirty="0" smtClean="0"/>
              <a:t>: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b="1" dirty="0" smtClean="0"/>
              <a:t>regelmatige </a:t>
            </a:r>
            <a:r>
              <a:rPr lang="nl-NL" sz="2600" b="1" dirty="0" err="1" smtClean="0"/>
              <a:t>ww</a:t>
            </a:r>
            <a:r>
              <a:rPr lang="nl-NL" sz="2600" b="1" dirty="0" smtClean="0"/>
              <a:t>: 	</a:t>
            </a:r>
            <a:r>
              <a:rPr lang="nl-NL" sz="2600" b="1" dirty="0" smtClean="0">
                <a:solidFill>
                  <a:srgbClr val="0077D0"/>
                </a:solidFill>
              </a:rPr>
              <a:t>s</a:t>
            </a:r>
            <a:r>
              <a:rPr lang="nl-NL" sz="2600" b="1" dirty="0" smtClean="0">
                <a:solidFill>
                  <a:srgbClr val="0077D0"/>
                </a:solidFill>
              </a:rPr>
              <a:t>tam </a:t>
            </a:r>
            <a:r>
              <a:rPr lang="nl-NL" sz="2600" b="1" dirty="0">
                <a:solidFill>
                  <a:srgbClr val="0077D0"/>
                </a:solidFill>
              </a:rPr>
              <a:t>+ </a:t>
            </a:r>
            <a:r>
              <a:rPr lang="nl-NL" sz="2600" b="1" dirty="0" err="1" smtClean="0">
                <a:solidFill>
                  <a:srgbClr val="0077D0"/>
                </a:solidFill>
              </a:rPr>
              <a:t>ed</a:t>
            </a:r>
            <a:r>
              <a:rPr lang="nl-NL" sz="2600" b="1" dirty="0" smtClean="0">
                <a:solidFill>
                  <a:srgbClr val="0077D0"/>
                </a:solidFill>
              </a:rPr>
              <a:t> </a:t>
            </a:r>
            <a:r>
              <a:rPr lang="nl-NL" sz="2600" b="1" dirty="0" smtClean="0">
                <a:solidFill>
                  <a:srgbClr val="C247FF"/>
                </a:solidFill>
              </a:rPr>
              <a:t>	</a:t>
            </a:r>
            <a:r>
              <a:rPr lang="nl-NL" sz="2600" dirty="0" smtClean="0"/>
              <a:t>(talk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ym typeface="Wingdings" panose="05000000000000000000" pitchFamily="2" charset="2"/>
              </a:rPr>
              <a:t>talked</a:t>
            </a:r>
            <a:r>
              <a:rPr lang="nl-NL" sz="2600" dirty="0" smtClean="0">
                <a:sym typeface="Wingdings" panose="05000000000000000000" pitchFamily="2" charset="2"/>
              </a:rPr>
              <a:t>)</a:t>
            </a:r>
            <a:endParaRPr lang="nl-NL" sz="2600" dirty="0" smtClean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b="1" dirty="0" smtClean="0"/>
              <a:t>onregelmatige </a:t>
            </a:r>
            <a:r>
              <a:rPr lang="nl-NL" sz="2600" b="1" dirty="0" err="1" smtClean="0"/>
              <a:t>ww</a:t>
            </a:r>
            <a:r>
              <a:rPr lang="nl-NL" sz="2600" b="1" dirty="0" smtClean="0"/>
              <a:t>: 	</a:t>
            </a:r>
            <a:r>
              <a:rPr lang="nl-NL" sz="2600" b="1" dirty="0" smtClean="0">
                <a:solidFill>
                  <a:srgbClr val="0077D0"/>
                </a:solidFill>
              </a:rPr>
              <a:t>3</a:t>
            </a:r>
            <a:r>
              <a:rPr lang="nl-NL" sz="2600" b="1" baseline="30000" dirty="0" smtClean="0">
                <a:solidFill>
                  <a:srgbClr val="0077D0"/>
                </a:solidFill>
              </a:rPr>
              <a:t>e </a:t>
            </a:r>
            <a:r>
              <a:rPr lang="nl-NL" sz="2600" b="1" dirty="0" smtClean="0">
                <a:solidFill>
                  <a:srgbClr val="0077D0"/>
                </a:solidFill>
              </a:rPr>
              <a:t>rij</a:t>
            </a:r>
            <a:r>
              <a:rPr lang="nl-NL" sz="2600" b="1" dirty="0" smtClean="0"/>
              <a:t> 		</a:t>
            </a:r>
            <a:r>
              <a:rPr lang="nl-NL" sz="2600" dirty="0" smtClean="0"/>
              <a:t>(</a:t>
            </a:r>
            <a:r>
              <a:rPr lang="nl-NL" sz="2600" dirty="0" err="1" smtClean="0"/>
              <a:t>tell</a:t>
            </a:r>
            <a:r>
              <a:rPr lang="nl-NL" sz="2600" dirty="0" smtClean="0"/>
              <a:t> </a:t>
            </a:r>
            <a:r>
              <a:rPr lang="nl-NL" sz="2000" dirty="0" smtClean="0">
                <a:sym typeface="Wingdings" panose="05000000000000000000" pitchFamily="2" charset="2"/>
              </a:rPr>
              <a:t></a:t>
            </a:r>
            <a:r>
              <a:rPr lang="nl-NL" sz="2600" dirty="0" smtClean="0">
                <a:sym typeface="Wingdings" panose="05000000000000000000" pitchFamily="2" charset="2"/>
              </a:rPr>
              <a:t> </a:t>
            </a:r>
            <a:r>
              <a:rPr lang="nl-NL" sz="2600" dirty="0" err="1" smtClean="0">
                <a:sym typeface="Wingdings" panose="05000000000000000000" pitchFamily="2" charset="2"/>
              </a:rPr>
              <a:t>told</a:t>
            </a:r>
            <a:r>
              <a:rPr lang="nl-NL" sz="2600" dirty="0" smtClean="0">
                <a:sym typeface="Wingdings" panose="05000000000000000000" pitchFamily="2" charset="2"/>
              </a:rPr>
              <a:t>)</a:t>
            </a:r>
            <a:endParaRPr lang="nl-NL" sz="2600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Afgeronde rechthoek 6"/>
          <p:cNvSpPr/>
          <p:nvPr/>
        </p:nvSpPr>
        <p:spPr>
          <a:xfrm>
            <a:off x="9731830" y="2289184"/>
            <a:ext cx="2313096" cy="2961563"/>
          </a:xfrm>
          <a:prstGeom prst="roundRect">
            <a:avLst/>
          </a:prstGeom>
          <a:blipFill dpi="0" rotWithShape="1">
            <a:blip r:embed="rId4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dirty="0" smtClean="0">
                <a:solidFill>
                  <a:schemeClr val="tx1"/>
                </a:solidFill>
              </a:rPr>
              <a:t> I	  </a:t>
            </a:r>
            <a:r>
              <a:rPr lang="nl-NL" sz="2400" dirty="0" smtClean="0">
                <a:solidFill>
                  <a:srgbClr val="009900"/>
                </a:solidFill>
              </a:rPr>
              <a:t>have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have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She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has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He	  </a:t>
            </a:r>
            <a:r>
              <a:rPr lang="nl-NL" sz="2400" dirty="0" smtClean="0">
                <a:solidFill>
                  <a:srgbClr val="009900"/>
                </a:solidFill>
              </a:rPr>
              <a:t>has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It	  </a:t>
            </a:r>
            <a:r>
              <a:rPr lang="nl-NL" sz="2400" dirty="0" smtClean="0">
                <a:solidFill>
                  <a:srgbClr val="009900"/>
                </a:solidFill>
              </a:rPr>
              <a:t>has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We	  </a:t>
            </a:r>
            <a:r>
              <a:rPr lang="nl-NL" sz="2400" dirty="0" smtClean="0">
                <a:solidFill>
                  <a:srgbClr val="009900"/>
                </a:solidFill>
              </a:rPr>
              <a:t>have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have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They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have</a:t>
            </a:r>
            <a:endParaRPr lang="nl-NL" sz="2400" dirty="0" smtClean="0">
              <a:solidFill>
                <a:srgbClr val="009900"/>
              </a:solidFill>
            </a:endParaRPr>
          </a:p>
        </p:txBody>
      </p:sp>
      <p:sp>
        <p:nvSpPr>
          <p:cNvPr id="11" name="Tijdelijke aanduiding voor inhoud 3"/>
          <p:cNvSpPr txBox="1">
            <a:spLocks/>
          </p:cNvSpPr>
          <p:nvPr/>
        </p:nvSpPr>
        <p:spPr>
          <a:xfrm>
            <a:off x="139010" y="4420778"/>
            <a:ext cx="12453040" cy="1105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 smtClean="0"/>
              <a:t>work</a:t>
            </a:r>
            <a:r>
              <a:rPr lang="nl-NL" sz="2800" dirty="0" smtClean="0"/>
              <a:t>	I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worked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here</a:t>
            </a:r>
            <a:r>
              <a:rPr lang="nl-NL" sz="2800" dirty="0" smtClean="0"/>
              <a:t> </a:t>
            </a:r>
            <a:r>
              <a:rPr lang="nl-NL" sz="2800" dirty="0" err="1" smtClean="0"/>
              <a:t>for</a:t>
            </a:r>
            <a:r>
              <a:rPr lang="nl-NL" sz="2800" dirty="0" smtClean="0"/>
              <a:t> </a:t>
            </a:r>
            <a:r>
              <a:rPr lang="nl-NL" sz="2800" dirty="0" err="1" smtClean="0"/>
              <a:t>twelve</a:t>
            </a:r>
            <a:r>
              <a:rPr lang="nl-NL" sz="2800" dirty="0" smtClean="0"/>
              <a:t> </a:t>
            </a:r>
            <a:r>
              <a:rPr lang="nl-NL" sz="2800" dirty="0" err="1" smtClean="0"/>
              <a:t>years</a:t>
            </a:r>
            <a:r>
              <a:rPr lang="nl-NL" sz="2800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 smtClean="0"/>
              <a:t>learn</a:t>
            </a:r>
            <a:r>
              <a:rPr lang="nl-NL" sz="2800" dirty="0" smtClean="0"/>
              <a:t>	The student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learned</a:t>
            </a:r>
            <a:r>
              <a:rPr lang="nl-NL" sz="2800" dirty="0" smtClean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 smtClean="0"/>
              <a:t>eat</a:t>
            </a:r>
            <a:r>
              <a:rPr lang="nl-NL" sz="2800" i="1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eaten</a:t>
            </a:r>
            <a:r>
              <a:rPr lang="nl-NL" sz="2800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cake.</a:t>
            </a:r>
            <a:endParaRPr lang="nl-NL" sz="2800" i="1" dirty="0" smtClean="0"/>
          </a:p>
          <a:p>
            <a:pPr marL="0" indent="0">
              <a:buFont typeface="Wingdings" pitchFamily="2" charset="2"/>
              <a:buNone/>
            </a:pPr>
            <a:endParaRPr lang="nl-NL" sz="2800" dirty="0" smtClean="0"/>
          </a:p>
        </p:txBody>
      </p:sp>
      <p:sp>
        <p:nvSpPr>
          <p:cNvPr id="6" name="Rechthoek 5"/>
          <p:cNvSpPr/>
          <p:nvPr/>
        </p:nvSpPr>
        <p:spPr>
          <a:xfrm>
            <a:off x="5725886" y="3487140"/>
            <a:ext cx="2264228" cy="435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/>
          <p:cNvSpPr/>
          <p:nvPr/>
        </p:nvSpPr>
        <p:spPr>
          <a:xfrm>
            <a:off x="5725886" y="2988212"/>
            <a:ext cx="2264228" cy="435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553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1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65313" y="3629609"/>
            <a:ext cx="11125201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2453040" cy="166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/>
              <a:t>/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/>
              <a:t>+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learn</a:t>
            </a:r>
            <a:r>
              <a:rPr lang="nl-NL" sz="2800" dirty="0"/>
              <a:t>	The student </a:t>
            </a:r>
            <a:r>
              <a:rPr lang="nl-NL" sz="2800" dirty="0">
                <a:solidFill>
                  <a:srgbClr val="009900"/>
                </a:solidFill>
              </a:rPr>
              <a:t>has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learned</a:t>
            </a:r>
            <a:r>
              <a:rPr lang="nl-NL" sz="2800" dirty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eat</a:t>
            </a:r>
            <a:r>
              <a:rPr lang="nl-NL" sz="2800" i="1" dirty="0"/>
              <a:t>		</a:t>
            </a:r>
            <a:r>
              <a:rPr lang="nl-NL" sz="2800" dirty="0"/>
              <a:t>My </a:t>
            </a:r>
            <a:r>
              <a:rPr lang="nl-NL" sz="2800" dirty="0" err="1"/>
              <a:t>parents</a:t>
            </a:r>
            <a:r>
              <a:rPr lang="nl-NL" sz="2800" dirty="0"/>
              <a:t> </a:t>
            </a:r>
            <a:r>
              <a:rPr lang="nl-NL" sz="2800" dirty="0">
                <a:solidFill>
                  <a:srgbClr val="009900"/>
                </a:solidFill>
              </a:rPr>
              <a:t>have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eaten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err="1"/>
              <a:t>the</a:t>
            </a:r>
            <a:r>
              <a:rPr lang="nl-NL" sz="2800" dirty="0"/>
              <a:t> cake.</a:t>
            </a:r>
            <a:endParaRPr lang="nl-NL" sz="2800" i="1" dirty="0"/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Zet in de </a:t>
            </a:r>
            <a:r>
              <a:rPr lang="nl-NL" sz="2800" b="1" dirty="0" smtClean="0"/>
              <a:t>Present Perfect: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start</a:t>
            </a:r>
            <a:r>
              <a:rPr lang="nl-NL" sz="2800" dirty="0" smtClean="0"/>
              <a:t>	</a:t>
            </a:r>
            <a:r>
              <a:rPr lang="nl-NL" sz="2800" dirty="0"/>
              <a:t>	</a:t>
            </a:r>
            <a:r>
              <a:rPr lang="nl-NL" sz="2800" dirty="0" smtClean="0"/>
              <a:t>The president </a:t>
            </a:r>
            <a:r>
              <a:rPr lang="nl-NL" sz="2800" dirty="0"/>
              <a:t>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his new </a:t>
            </a:r>
            <a:r>
              <a:rPr lang="nl-NL" sz="2800" dirty="0" err="1" smtClean="0"/>
              <a:t>campaign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fly</a:t>
            </a:r>
            <a:r>
              <a:rPr lang="nl-NL" sz="2800" dirty="0" smtClean="0"/>
              <a:t>		</a:t>
            </a:r>
            <a:r>
              <a:rPr lang="nl-NL" sz="2800" dirty="0" smtClean="0"/>
              <a:t>	</a:t>
            </a:r>
            <a:r>
              <a:rPr lang="nl-NL" sz="2800" dirty="0" err="1" smtClean="0"/>
              <a:t>They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Brasil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times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play</a:t>
            </a:r>
            <a:r>
              <a:rPr lang="nl-NL" sz="2800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friends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a game on </a:t>
            </a:r>
            <a:r>
              <a:rPr lang="nl-NL" sz="2800" dirty="0" err="1" smtClean="0"/>
              <a:t>their</a:t>
            </a:r>
            <a:r>
              <a:rPr lang="nl-NL" sz="2800" dirty="0" smtClean="0"/>
              <a:t> Xbox.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leave</a:t>
            </a:r>
            <a:r>
              <a:rPr lang="nl-NL" sz="2800" dirty="0" smtClean="0"/>
              <a:t>		</a:t>
            </a:r>
            <a:r>
              <a:rPr lang="nl-NL" sz="2800" dirty="0" smtClean="0"/>
              <a:t>The </a:t>
            </a:r>
            <a:r>
              <a:rPr lang="nl-NL" sz="2800" dirty="0" err="1" smtClean="0"/>
              <a:t>monkey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building.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11344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65313" y="3629609"/>
            <a:ext cx="11125201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2453040" cy="166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/>
              <a:t>/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/>
              <a:t>+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learn</a:t>
            </a:r>
            <a:r>
              <a:rPr lang="nl-NL" sz="2800" dirty="0"/>
              <a:t>	The student </a:t>
            </a:r>
            <a:r>
              <a:rPr lang="nl-NL" sz="2800" dirty="0">
                <a:solidFill>
                  <a:srgbClr val="009900"/>
                </a:solidFill>
              </a:rPr>
              <a:t>has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learned</a:t>
            </a:r>
            <a:r>
              <a:rPr lang="nl-NL" sz="2800" dirty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eat</a:t>
            </a:r>
            <a:r>
              <a:rPr lang="nl-NL" sz="2800" i="1" dirty="0"/>
              <a:t>		</a:t>
            </a:r>
            <a:r>
              <a:rPr lang="nl-NL" sz="2800" dirty="0"/>
              <a:t>My </a:t>
            </a:r>
            <a:r>
              <a:rPr lang="nl-NL" sz="2800" dirty="0" err="1"/>
              <a:t>parents</a:t>
            </a:r>
            <a:r>
              <a:rPr lang="nl-NL" sz="2800" dirty="0"/>
              <a:t> </a:t>
            </a:r>
            <a:r>
              <a:rPr lang="nl-NL" sz="2800" dirty="0">
                <a:solidFill>
                  <a:srgbClr val="009900"/>
                </a:solidFill>
              </a:rPr>
              <a:t>have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eaten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err="1"/>
              <a:t>the</a:t>
            </a:r>
            <a:r>
              <a:rPr lang="nl-NL" sz="2800" dirty="0"/>
              <a:t> cake.</a:t>
            </a:r>
            <a:endParaRPr lang="nl-NL" sz="2800" i="1" dirty="0"/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Zet in de </a:t>
            </a:r>
            <a:r>
              <a:rPr lang="nl-NL" sz="2800" b="1" dirty="0" smtClean="0"/>
              <a:t>Present Perfect: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start</a:t>
            </a:r>
            <a:r>
              <a:rPr lang="nl-NL" sz="2800" dirty="0" smtClean="0"/>
              <a:t>	</a:t>
            </a:r>
            <a:r>
              <a:rPr lang="nl-NL" sz="2800" dirty="0"/>
              <a:t>	</a:t>
            </a:r>
            <a:r>
              <a:rPr lang="nl-NL" sz="2800" dirty="0" smtClean="0"/>
              <a:t>The president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started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his new </a:t>
            </a:r>
            <a:r>
              <a:rPr lang="nl-NL" sz="2800" dirty="0" err="1" smtClean="0"/>
              <a:t>campaign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fly</a:t>
            </a:r>
            <a:r>
              <a:rPr lang="nl-NL" sz="2800" dirty="0" smtClean="0"/>
              <a:t>		</a:t>
            </a:r>
            <a:r>
              <a:rPr lang="nl-NL" sz="2800" dirty="0" smtClean="0"/>
              <a:t>	</a:t>
            </a:r>
            <a:r>
              <a:rPr lang="nl-NL" sz="2800" dirty="0" err="1" smtClean="0"/>
              <a:t>They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Brasil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times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play</a:t>
            </a:r>
            <a:r>
              <a:rPr lang="nl-NL" sz="2800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friends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a game on </a:t>
            </a:r>
            <a:r>
              <a:rPr lang="nl-NL" sz="2800" dirty="0" err="1" smtClean="0"/>
              <a:t>their</a:t>
            </a:r>
            <a:r>
              <a:rPr lang="nl-NL" sz="2800" dirty="0" smtClean="0"/>
              <a:t> Xbox.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leave</a:t>
            </a:r>
            <a:r>
              <a:rPr lang="nl-NL" sz="2800" dirty="0" smtClean="0"/>
              <a:t>		</a:t>
            </a:r>
            <a:r>
              <a:rPr lang="nl-NL" sz="2800" dirty="0" smtClean="0"/>
              <a:t>The </a:t>
            </a:r>
            <a:r>
              <a:rPr lang="nl-NL" sz="2800" dirty="0" err="1" smtClean="0"/>
              <a:t>monkey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building.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18109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65313" y="3629609"/>
            <a:ext cx="11125201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2453040" cy="166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/>
              <a:t>/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/>
              <a:t>+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learn</a:t>
            </a:r>
            <a:r>
              <a:rPr lang="nl-NL" sz="2800" dirty="0"/>
              <a:t>	The student </a:t>
            </a:r>
            <a:r>
              <a:rPr lang="nl-NL" sz="2800" dirty="0">
                <a:solidFill>
                  <a:srgbClr val="009900"/>
                </a:solidFill>
              </a:rPr>
              <a:t>has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learned</a:t>
            </a:r>
            <a:r>
              <a:rPr lang="nl-NL" sz="2800" dirty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eat</a:t>
            </a:r>
            <a:r>
              <a:rPr lang="nl-NL" sz="2800" i="1" dirty="0"/>
              <a:t>		</a:t>
            </a:r>
            <a:r>
              <a:rPr lang="nl-NL" sz="2800" dirty="0"/>
              <a:t>My </a:t>
            </a:r>
            <a:r>
              <a:rPr lang="nl-NL" sz="2800" dirty="0" err="1"/>
              <a:t>parents</a:t>
            </a:r>
            <a:r>
              <a:rPr lang="nl-NL" sz="2800" dirty="0"/>
              <a:t> </a:t>
            </a:r>
            <a:r>
              <a:rPr lang="nl-NL" sz="2800" dirty="0">
                <a:solidFill>
                  <a:srgbClr val="009900"/>
                </a:solidFill>
              </a:rPr>
              <a:t>have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eaten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err="1"/>
              <a:t>the</a:t>
            </a:r>
            <a:r>
              <a:rPr lang="nl-NL" sz="2800" dirty="0"/>
              <a:t> cake.</a:t>
            </a:r>
            <a:endParaRPr lang="nl-NL" sz="2800" i="1" dirty="0"/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Zet in de </a:t>
            </a:r>
            <a:r>
              <a:rPr lang="nl-NL" sz="2800" b="1" dirty="0" smtClean="0"/>
              <a:t>Present Perfect: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start</a:t>
            </a:r>
            <a:r>
              <a:rPr lang="nl-NL" sz="2800" dirty="0" smtClean="0"/>
              <a:t>	</a:t>
            </a:r>
            <a:r>
              <a:rPr lang="nl-NL" sz="2800" dirty="0"/>
              <a:t>	</a:t>
            </a:r>
            <a:r>
              <a:rPr lang="nl-NL" sz="2800" dirty="0" smtClean="0"/>
              <a:t>The president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started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his new </a:t>
            </a:r>
            <a:r>
              <a:rPr lang="nl-NL" sz="2800" dirty="0" err="1" smtClean="0"/>
              <a:t>campaign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fly</a:t>
            </a:r>
            <a:r>
              <a:rPr lang="nl-NL" sz="2800" dirty="0" smtClean="0"/>
              <a:t>		</a:t>
            </a:r>
            <a:r>
              <a:rPr lang="nl-NL" sz="2800" dirty="0" smtClean="0"/>
              <a:t>	</a:t>
            </a:r>
            <a:r>
              <a:rPr lang="nl-NL" sz="2800" dirty="0" err="1" smtClean="0"/>
              <a:t>They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flown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Brasil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times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play</a:t>
            </a:r>
            <a:r>
              <a:rPr lang="nl-NL" sz="2800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friends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smtClean="0"/>
              <a:t>a game on </a:t>
            </a:r>
            <a:r>
              <a:rPr lang="nl-NL" sz="2800" dirty="0" err="1" smtClean="0"/>
              <a:t>their</a:t>
            </a:r>
            <a:r>
              <a:rPr lang="nl-NL" sz="2800" dirty="0" smtClean="0"/>
              <a:t> Xbox.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leave</a:t>
            </a:r>
            <a:r>
              <a:rPr lang="nl-NL" sz="2800" dirty="0" smtClean="0"/>
              <a:t>		</a:t>
            </a:r>
            <a:r>
              <a:rPr lang="nl-NL" sz="2800" dirty="0" smtClean="0"/>
              <a:t>The </a:t>
            </a:r>
            <a:r>
              <a:rPr lang="nl-NL" sz="2800" dirty="0" err="1" smtClean="0"/>
              <a:t>monkey</a:t>
            </a:r>
            <a:r>
              <a:rPr lang="nl-NL" sz="2800" dirty="0"/>
              <a:t> ____________</a:t>
            </a:r>
            <a:r>
              <a:rPr lang="nl-NL" sz="2800" dirty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building.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334114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65313" y="3629609"/>
            <a:ext cx="11125201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2453040" cy="166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/>
              <a:t>/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/>
              <a:t>+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learn</a:t>
            </a:r>
            <a:r>
              <a:rPr lang="nl-NL" sz="2800" dirty="0"/>
              <a:t>	The student </a:t>
            </a:r>
            <a:r>
              <a:rPr lang="nl-NL" sz="2800" dirty="0">
                <a:solidFill>
                  <a:srgbClr val="009900"/>
                </a:solidFill>
              </a:rPr>
              <a:t>has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learned</a:t>
            </a:r>
            <a:r>
              <a:rPr lang="nl-NL" sz="2800" dirty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eat</a:t>
            </a:r>
            <a:r>
              <a:rPr lang="nl-NL" sz="2800" i="1" dirty="0"/>
              <a:t>		</a:t>
            </a:r>
            <a:r>
              <a:rPr lang="nl-NL" sz="2800" dirty="0"/>
              <a:t>My </a:t>
            </a:r>
            <a:r>
              <a:rPr lang="nl-NL" sz="2800" dirty="0" err="1"/>
              <a:t>parents</a:t>
            </a:r>
            <a:r>
              <a:rPr lang="nl-NL" sz="2800" dirty="0"/>
              <a:t> </a:t>
            </a:r>
            <a:r>
              <a:rPr lang="nl-NL" sz="2800" dirty="0">
                <a:solidFill>
                  <a:srgbClr val="009900"/>
                </a:solidFill>
              </a:rPr>
              <a:t>have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eaten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err="1"/>
              <a:t>the</a:t>
            </a:r>
            <a:r>
              <a:rPr lang="nl-NL" sz="2800" dirty="0"/>
              <a:t> cake.</a:t>
            </a:r>
            <a:endParaRPr lang="nl-NL" sz="2800" i="1" dirty="0"/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Zet in de </a:t>
            </a:r>
            <a:r>
              <a:rPr lang="nl-NL" sz="2800" b="1" dirty="0" smtClean="0"/>
              <a:t>Present Perfect: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start</a:t>
            </a:r>
            <a:r>
              <a:rPr lang="nl-NL" sz="2800" dirty="0" smtClean="0"/>
              <a:t>	</a:t>
            </a:r>
            <a:r>
              <a:rPr lang="nl-NL" sz="2800" dirty="0"/>
              <a:t>	</a:t>
            </a:r>
            <a:r>
              <a:rPr lang="nl-NL" sz="2800" dirty="0" smtClean="0"/>
              <a:t>The president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started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his new </a:t>
            </a:r>
            <a:r>
              <a:rPr lang="nl-NL" sz="2800" dirty="0" err="1" smtClean="0"/>
              <a:t>campaign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fly</a:t>
            </a:r>
            <a:r>
              <a:rPr lang="nl-NL" sz="2800" dirty="0" smtClean="0"/>
              <a:t>		</a:t>
            </a:r>
            <a:r>
              <a:rPr lang="nl-NL" sz="2800" dirty="0" smtClean="0"/>
              <a:t>	</a:t>
            </a:r>
            <a:r>
              <a:rPr lang="nl-NL" sz="2800" dirty="0" err="1" smtClean="0"/>
              <a:t>They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flown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Brasil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times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play</a:t>
            </a:r>
            <a:r>
              <a:rPr lang="nl-NL" sz="2800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friends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played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a game on </a:t>
            </a:r>
            <a:r>
              <a:rPr lang="nl-NL" sz="2800" dirty="0" err="1" smtClean="0"/>
              <a:t>their</a:t>
            </a:r>
            <a:r>
              <a:rPr lang="nl-NL" sz="2800" dirty="0" smtClean="0"/>
              <a:t> Xbox.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leave</a:t>
            </a:r>
            <a:r>
              <a:rPr lang="nl-NL" sz="2800" dirty="0" smtClean="0"/>
              <a:t>		</a:t>
            </a:r>
            <a:r>
              <a:rPr lang="nl-NL" sz="2800" dirty="0" smtClean="0"/>
              <a:t>The </a:t>
            </a:r>
            <a:r>
              <a:rPr lang="nl-NL" sz="2800" dirty="0" err="1" smtClean="0"/>
              <a:t>monkey</a:t>
            </a:r>
            <a:r>
              <a:rPr lang="nl-NL" sz="2800" dirty="0" smtClean="0"/>
              <a:t> ____________</a:t>
            </a:r>
            <a:r>
              <a:rPr lang="nl-NL" sz="2800" dirty="0" smtClean="0">
                <a:solidFill>
                  <a:srgbClr val="009900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building.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41638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65313" y="3629609"/>
            <a:ext cx="11125201" cy="2971216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 smtClean="0"/>
              <a:t>Hoe ziet de </a:t>
            </a:r>
            <a:r>
              <a:rPr lang="nl-NL" sz="4800" b="1" dirty="0" smtClean="0"/>
              <a:t>Present Perfect </a:t>
            </a:r>
            <a:r>
              <a:rPr lang="nl-NL" sz="4800" dirty="0" smtClean="0"/>
              <a:t>eruit</a:t>
            </a:r>
            <a:r>
              <a:rPr lang="nl-NL" sz="4800" dirty="0" smtClean="0"/>
              <a:t>?</a:t>
            </a:r>
            <a:endParaRPr lang="nl-NL" sz="48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12453040" cy="166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/>
              <a:t>/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/>
              <a:t>+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learn</a:t>
            </a:r>
            <a:r>
              <a:rPr lang="nl-NL" sz="2800" dirty="0"/>
              <a:t>	The student </a:t>
            </a:r>
            <a:r>
              <a:rPr lang="nl-NL" sz="2800" dirty="0">
                <a:solidFill>
                  <a:srgbClr val="009900"/>
                </a:solidFill>
              </a:rPr>
              <a:t>has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learned</a:t>
            </a:r>
            <a:r>
              <a:rPr lang="nl-NL" sz="2800" dirty="0"/>
              <a:t> Spanish.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err="1"/>
              <a:t>eat</a:t>
            </a:r>
            <a:r>
              <a:rPr lang="nl-NL" sz="2800" i="1" dirty="0"/>
              <a:t>		</a:t>
            </a:r>
            <a:r>
              <a:rPr lang="nl-NL" sz="2800" dirty="0"/>
              <a:t>My </a:t>
            </a:r>
            <a:r>
              <a:rPr lang="nl-NL" sz="2800" dirty="0" err="1"/>
              <a:t>parents</a:t>
            </a:r>
            <a:r>
              <a:rPr lang="nl-NL" sz="2800" dirty="0"/>
              <a:t> </a:t>
            </a:r>
            <a:r>
              <a:rPr lang="nl-NL" sz="2800" dirty="0">
                <a:solidFill>
                  <a:srgbClr val="009900"/>
                </a:solidFill>
              </a:rPr>
              <a:t>have</a:t>
            </a:r>
            <a:r>
              <a:rPr lang="nl-NL" sz="2800" dirty="0"/>
              <a:t> </a:t>
            </a:r>
            <a:r>
              <a:rPr lang="nl-NL" sz="2800" dirty="0" err="1">
                <a:solidFill>
                  <a:schemeClr val="accent1"/>
                </a:solidFill>
              </a:rPr>
              <a:t>eaten</a:t>
            </a:r>
            <a:r>
              <a:rPr lang="nl-NL" sz="2800" dirty="0">
                <a:solidFill>
                  <a:schemeClr val="accent1"/>
                </a:solidFill>
              </a:rPr>
              <a:t> </a:t>
            </a:r>
            <a:r>
              <a:rPr lang="nl-NL" sz="2800" dirty="0" err="1"/>
              <a:t>the</a:t>
            </a:r>
            <a:r>
              <a:rPr lang="nl-NL" sz="2800" dirty="0"/>
              <a:t> cake.</a:t>
            </a:r>
            <a:endParaRPr lang="nl-NL" sz="2800" i="1" dirty="0"/>
          </a:p>
          <a:p>
            <a:pPr marL="0" indent="0">
              <a:lnSpc>
                <a:spcPct val="100000"/>
              </a:lnSpc>
              <a:buNone/>
            </a:pPr>
            <a:endParaRPr lang="nl-NL" sz="2800" b="1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/>
              <a:t> Zet in de </a:t>
            </a:r>
            <a:r>
              <a:rPr lang="nl-NL" sz="2800" b="1" dirty="0" smtClean="0"/>
              <a:t>Present Perfect:</a:t>
            </a:r>
            <a:endParaRPr lang="nl-NL" sz="2800" b="1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smtClean="0"/>
              <a:t>start</a:t>
            </a:r>
            <a:r>
              <a:rPr lang="nl-NL" sz="2800" dirty="0" smtClean="0"/>
              <a:t>	</a:t>
            </a:r>
            <a:r>
              <a:rPr lang="nl-NL" sz="2800" dirty="0"/>
              <a:t>	</a:t>
            </a:r>
            <a:r>
              <a:rPr lang="nl-NL" sz="2800" dirty="0" smtClean="0"/>
              <a:t>The president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started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his new </a:t>
            </a:r>
            <a:r>
              <a:rPr lang="nl-NL" sz="2800" dirty="0" err="1" smtClean="0"/>
              <a:t>campaign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fly</a:t>
            </a:r>
            <a:r>
              <a:rPr lang="nl-NL" sz="2800" dirty="0" smtClean="0"/>
              <a:t>		</a:t>
            </a:r>
            <a:r>
              <a:rPr lang="nl-NL" sz="2800" dirty="0" smtClean="0"/>
              <a:t>	</a:t>
            </a:r>
            <a:r>
              <a:rPr lang="nl-NL" sz="2800" dirty="0" err="1" smtClean="0"/>
              <a:t>They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flown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Brasil </a:t>
            </a:r>
            <a:r>
              <a:rPr lang="nl-NL" sz="2800" dirty="0" err="1" smtClean="0"/>
              <a:t>many</a:t>
            </a:r>
            <a:r>
              <a:rPr lang="nl-NL" sz="2800" dirty="0" smtClean="0"/>
              <a:t> </a:t>
            </a:r>
            <a:r>
              <a:rPr lang="nl-NL" sz="2800" dirty="0" err="1" smtClean="0"/>
              <a:t>times</a:t>
            </a:r>
            <a:r>
              <a:rPr lang="nl-NL" sz="2800" dirty="0" smtClean="0"/>
              <a:t>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play</a:t>
            </a:r>
            <a:r>
              <a:rPr lang="nl-NL" sz="2800" dirty="0" smtClean="0"/>
              <a:t>		</a:t>
            </a:r>
            <a:r>
              <a:rPr lang="nl-NL" sz="2800" dirty="0" smtClean="0"/>
              <a:t>My </a:t>
            </a:r>
            <a:r>
              <a:rPr lang="nl-NL" sz="2800" dirty="0" err="1" smtClean="0"/>
              <a:t>friends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have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played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a game on </a:t>
            </a:r>
            <a:r>
              <a:rPr lang="nl-NL" sz="2800" dirty="0" err="1" smtClean="0"/>
              <a:t>their</a:t>
            </a:r>
            <a:r>
              <a:rPr lang="nl-NL" sz="2800" dirty="0" smtClean="0"/>
              <a:t> Xbox.</a:t>
            </a: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i="1" dirty="0" err="1" smtClean="0"/>
              <a:t>leave</a:t>
            </a:r>
            <a:r>
              <a:rPr lang="nl-NL" sz="2800" dirty="0" smtClean="0"/>
              <a:t>		</a:t>
            </a:r>
            <a:r>
              <a:rPr lang="nl-NL" sz="2800" dirty="0" smtClean="0"/>
              <a:t>The </a:t>
            </a:r>
            <a:r>
              <a:rPr lang="nl-NL" sz="2800" dirty="0" err="1" smtClean="0"/>
              <a:t>monkey</a:t>
            </a:r>
            <a:r>
              <a:rPr lang="nl-NL" sz="2800" dirty="0" smtClean="0"/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has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left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building.</a:t>
            </a: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4421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Samenvatting van de </a:t>
            </a:r>
            <a:r>
              <a:rPr lang="nl-NL" b="1" dirty="0" smtClean="0"/>
              <a:t>Present Perfect</a:t>
            </a:r>
            <a:endParaRPr lang="nl-NL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41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rmAutofit/>
          </a:bodyPr>
          <a:lstStyle/>
          <a:p>
            <a:r>
              <a:rPr lang="nl-NL" sz="4800" dirty="0"/>
              <a:t>Samenvatting van de </a:t>
            </a:r>
            <a:r>
              <a:rPr lang="nl-NL" sz="4800" b="1" dirty="0" smtClean="0"/>
              <a:t>Present Perfect</a:t>
            </a:r>
            <a:endParaRPr lang="nl-NL" sz="4800" b="1" dirty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Afgeronde rechthoek 12"/>
          <p:cNvSpPr/>
          <p:nvPr/>
        </p:nvSpPr>
        <p:spPr>
          <a:xfrm>
            <a:off x="5889448" y="1361920"/>
            <a:ext cx="5756452" cy="511182"/>
          </a:xfrm>
          <a:prstGeom prst="roundRect">
            <a:avLst/>
          </a:prstGeom>
          <a:blipFill dpi="0" rotWithShape="1">
            <a:blip r:embed="rId4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nl-NL" sz="2800" b="1" dirty="0">
                <a:solidFill>
                  <a:srgbClr val="009900"/>
                </a:solidFill>
              </a:rPr>
              <a:t>have </a:t>
            </a:r>
            <a:r>
              <a:rPr lang="nl-NL" sz="2800" b="1" dirty="0">
                <a:solidFill>
                  <a:schemeClr val="tx1"/>
                </a:solidFill>
              </a:rPr>
              <a:t>/</a:t>
            </a:r>
            <a:r>
              <a:rPr lang="nl-NL" sz="2800" b="1" dirty="0"/>
              <a:t> </a:t>
            </a:r>
            <a:r>
              <a:rPr lang="nl-NL" sz="2800" b="1" dirty="0">
                <a:solidFill>
                  <a:srgbClr val="009900"/>
                </a:solidFill>
              </a:rPr>
              <a:t>has </a:t>
            </a:r>
            <a:r>
              <a:rPr lang="nl-NL" sz="2800" b="1" dirty="0">
                <a:solidFill>
                  <a:schemeClr val="tx1"/>
                </a:solidFill>
              </a:rPr>
              <a:t>+</a:t>
            </a:r>
            <a:r>
              <a:rPr lang="nl-NL" sz="2800" b="1" dirty="0"/>
              <a:t> </a:t>
            </a:r>
            <a:r>
              <a:rPr lang="nl-NL" sz="2800" b="1" dirty="0">
                <a:solidFill>
                  <a:schemeClr val="accent1"/>
                </a:solidFill>
              </a:rPr>
              <a:t>voltooid deelwoord</a:t>
            </a:r>
          </a:p>
        </p:txBody>
      </p:sp>
      <p:sp>
        <p:nvSpPr>
          <p:cNvPr id="3" name="Rechthoek 2"/>
          <p:cNvSpPr/>
          <p:nvPr/>
        </p:nvSpPr>
        <p:spPr>
          <a:xfrm>
            <a:off x="6003748" y="207388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sz="2800" b="1" dirty="0" smtClean="0">
                <a:solidFill>
                  <a:schemeClr val="accent1"/>
                </a:solidFill>
              </a:rPr>
              <a:t> voltooid </a:t>
            </a:r>
            <a:r>
              <a:rPr lang="nl-NL" sz="2800" b="1" dirty="0">
                <a:solidFill>
                  <a:schemeClr val="accent1"/>
                </a:solidFill>
              </a:rPr>
              <a:t>deelwoord</a:t>
            </a:r>
            <a:r>
              <a:rPr lang="nl-NL" sz="2800" b="1" dirty="0"/>
              <a:t>:</a:t>
            </a:r>
            <a:r>
              <a:rPr lang="nl-NL" sz="2800" b="1" dirty="0">
                <a:solidFill>
                  <a:schemeClr val="accent1"/>
                </a:solidFill>
              </a:rPr>
              <a:t>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b="1" dirty="0" smtClean="0"/>
              <a:t> regelmatige </a:t>
            </a:r>
            <a:r>
              <a:rPr lang="nl-NL" sz="2600" b="1" dirty="0" err="1"/>
              <a:t>ww</a:t>
            </a:r>
            <a:r>
              <a:rPr lang="nl-NL" sz="2600" b="1" dirty="0"/>
              <a:t>: 	</a:t>
            </a:r>
            <a:r>
              <a:rPr lang="nl-NL" sz="2600" b="1" dirty="0" smtClean="0"/>
              <a:t>    </a:t>
            </a:r>
            <a:r>
              <a:rPr lang="nl-NL" sz="2600" b="1" dirty="0" smtClean="0">
                <a:solidFill>
                  <a:srgbClr val="0077D0"/>
                </a:solidFill>
              </a:rPr>
              <a:t>stam </a:t>
            </a:r>
            <a:r>
              <a:rPr lang="nl-NL" sz="2600" b="1" dirty="0">
                <a:solidFill>
                  <a:srgbClr val="0077D0"/>
                </a:solidFill>
              </a:rPr>
              <a:t>+ </a:t>
            </a:r>
            <a:r>
              <a:rPr lang="nl-NL" sz="2600" b="1" dirty="0" err="1" smtClean="0">
                <a:solidFill>
                  <a:srgbClr val="0077D0"/>
                </a:solidFill>
              </a:rPr>
              <a:t>ed</a:t>
            </a:r>
            <a:endParaRPr lang="nl-NL" sz="2600" b="1" dirty="0" smtClean="0">
              <a:solidFill>
                <a:srgbClr val="0077D0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600" b="1" dirty="0" smtClean="0"/>
              <a:t> onregelmatige </a:t>
            </a:r>
            <a:r>
              <a:rPr lang="nl-NL" sz="2600" b="1" dirty="0" err="1"/>
              <a:t>ww</a:t>
            </a:r>
            <a:r>
              <a:rPr lang="nl-NL" sz="2600" b="1" dirty="0"/>
              <a:t>: </a:t>
            </a:r>
            <a:r>
              <a:rPr lang="nl-NL" sz="2600" b="1" dirty="0" smtClean="0"/>
              <a:t>  </a:t>
            </a:r>
            <a:r>
              <a:rPr lang="nl-NL" sz="2600" b="1" dirty="0" smtClean="0">
                <a:solidFill>
                  <a:srgbClr val="0077D0"/>
                </a:solidFill>
              </a:rPr>
              <a:t>3</a:t>
            </a:r>
            <a:r>
              <a:rPr lang="nl-NL" sz="2600" b="1" baseline="30000" dirty="0" smtClean="0">
                <a:solidFill>
                  <a:srgbClr val="0077D0"/>
                </a:solidFill>
              </a:rPr>
              <a:t>e </a:t>
            </a:r>
            <a:r>
              <a:rPr lang="nl-NL" sz="2600" b="1" dirty="0">
                <a:solidFill>
                  <a:srgbClr val="0077D0"/>
                </a:solidFill>
              </a:rPr>
              <a:t>rij</a:t>
            </a:r>
            <a:r>
              <a:rPr lang="nl-NL" sz="2600" b="1" dirty="0"/>
              <a:t> 	</a:t>
            </a:r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1" t="7083" r="2253" b="47414"/>
          <a:stretch/>
        </p:blipFill>
        <p:spPr>
          <a:xfrm>
            <a:off x="139010" y="1361921"/>
            <a:ext cx="4889499" cy="496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5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796</TotalTime>
  <Words>549</Words>
  <Application>Microsoft Office PowerPoint</Application>
  <PresentationFormat>Breedbeeld</PresentationFormat>
  <Paragraphs>156</Paragraphs>
  <Slides>19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Arial</vt:lpstr>
      <vt:lpstr>Calibri</vt:lpstr>
      <vt:lpstr>Rockwell</vt:lpstr>
      <vt:lpstr>Rockwell Condensed</vt:lpstr>
      <vt:lpstr>Wingdings</vt:lpstr>
      <vt:lpstr>Houttype</vt:lpstr>
      <vt:lpstr>Present Perfect</vt:lpstr>
      <vt:lpstr>De Tijden</vt:lpstr>
      <vt:lpstr>Present Perfect</vt:lpstr>
      <vt:lpstr>Wanneer gebruik je de Present Perfect?</vt:lpstr>
      <vt:lpstr>Wanneer gebruik je de Present Perfect?</vt:lpstr>
      <vt:lpstr>Wanneer gebruik je de Present Perfect?</vt:lpstr>
      <vt:lpstr>Wanneer gebruik je de Present Perfect?</vt:lpstr>
      <vt:lpstr>Wanneer gebruik je de Present Perfect?</vt:lpstr>
      <vt:lpstr>Wanneer gebruik je de Present Perfect?</vt:lpstr>
      <vt:lpstr>Wanneer gebruik je de Present Perfect?</vt:lpstr>
      <vt:lpstr>Hoe ziet de Present Perfect eruit?</vt:lpstr>
      <vt:lpstr>Hoe ziet de Present Perfect eruit?</vt:lpstr>
      <vt:lpstr>Hoe ziet de Present Perfect eruit?</vt:lpstr>
      <vt:lpstr>Hoe ziet de Present Perfect eruit?</vt:lpstr>
      <vt:lpstr>Hoe ziet de Present Perfect eruit?</vt:lpstr>
      <vt:lpstr>Hoe ziet de Present Perfect eruit?</vt:lpstr>
      <vt:lpstr>Hoe ziet de Present Perfect eruit?</vt:lpstr>
      <vt:lpstr>Samenvatting van de Present Perfect</vt:lpstr>
      <vt:lpstr>Samenvatting van de Present Perfect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M. Waterlander</cp:lastModifiedBy>
  <cp:revision>258</cp:revision>
  <dcterms:created xsi:type="dcterms:W3CDTF">2015-04-01T12:06:18Z</dcterms:created>
  <dcterms:modified xsi:type="dcterms:W3CDTF">2016-02-29T09:35:22Z</dcterms:modified>
</cp:coreProperties>
</file>